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 id="2147484334" r:id="rId7"/>
    <p:sldMasterId id="2147484347" r:id="rId8"/>
  </p:sldMasterIdLst>
  <p:notesMasterIdLst>
    <p:notesMasterId r:id="rId45"/>
  </p:notesMasterIdLst>
  <p:handoutMasterIdLst>
    <p:handoutMasterId r:id="rId46"/>
  </p:handoutMasterIdLst>
  <p:sldIdLst>
    <p:sldId id="256" r:id="rId9"/>
    <p:sldId id="260" r:id="rId10"/>
    <p:sldId id="301" r:id="rId11"/>
    <p:sldId id="289" r:id="rId12"/>
    <p:sldId id="268" r:id="rId13"/>
    <p:sldId id="280" r:id="rId14"/>
    <p:sldId id="302" r:id="rId15"/>
    <p:sldId id="275" r:id="rId16"/>
    <p:sldId id="303" r:id="rId17"/>
    <p:sldId id="290" r:id="rId18"/>
    <p:sldId id="304" r:id="rId19"/>
    <p:sldId id="298" r:id="rId20"/>
    <p:sldId id="306" r:id="rId21"/>
    <p:sldId id="307" r:id="rId22"/>
    <p:sldId id="308" r:id="rId23"/>
    <p:sldId id="309" r:id="rId24"/>
    <p:sldId id="295" r:id="rId25"/>
    <p:sldId id="311" r:id="rId26"/>
    <p:sldId id="310" r:id="rId27"/>
    <p:sldId id="313" r:id="rId28"/>
    <p:sldId id="315" r:id="rId29"/>
    <p:sldId id="314" r:id="rId30"/>
    <p:sldId id="316" r:id="rId31"/>
    <p:sldId id="317" r:id="rId32"/>
    <p:sldId id="319" r:id="rId33"/>
    <p:sldId id="320" r:id="rId34"/>
    <p:sldId id="321" r:id="rId35"/>
    <p:sldId id="322" r:id="rId36"/>
    <p:sldId id="329" r:id="rId37"/>
    <p:sldId id="323" r:id="rId38"/>
    <p:sldId id="324" r:id="rId39"/>
    <p:sldId id="325" r:id="rId40"/>
    <p:sldId id="328" r:id="rId41"/>
    <p:sldId id="326" r:id="rId42"/>
    <p:sldId id="327" r:id="rId43"/>
    <p:sldId id="267" r:id="rId44"/>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64C8F4-F098-4F8B-80E2-AC85A7F81209}">
          <p14:sldIdLst>
            <p14:sldId id="256"/>
            <p14:sldId id="260"/>
            <p14:sldId id="301"/>
            <p14:sldId id="289"/>
            <p14:sldId id="268"/>
            <p14:sldId id="280"/>
            <p14:sldId id="302"/>
            <p14:sldId id="275"/>
            <p14:sldId id="303"/>
            <p14:sldId id="290"/>
            <p14:sldId id="304"/>
            <p14:sldId id="298"/>
            <p14:sldId id="306"/>
            <p14:sldId id="307"/>
            <p14:sldId id="308"/>
            <p14:sldId id="309"/>
            <p14:sldId id="295"/>
            <p14:sldId id="311"/>
            <p14:sldId id="310"/>
            <p14:sldId id="313"/>
            <p14:sldId id="315"/>
            <p14:sldId id="314"/>
            <p14:sldId id="316"/>
            <p14:sldId id="317"/>
            <p14:sldId id="319"/>
            <p14:sldId id="320"/>
            <p14:sldId id="321"/>
            <p14:sldId id="322"/>
            <p14:sldId id="329"/>
            <p14:sldId id="323"/>
            <p14:sldId id="324"/>
            <p14:sldId id="325"/>
            <p14:sldId id="328"/>
            <p14:sldId id="326"/>
            <p14:sldId id="327"/>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FFFFFF"/>
    <a:srgbClr val="67217A"/>
    <a:srgbClr val="0A79D2"/>
    <a:srgbClr val="404040"/>
    <a:srgbClr val="EAEAEA"/>
    <a:srgbClr val="00188F"/>
    <a:srgbClr val="00176B"/>
    <a:srgbClr val="E3008C"/>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29" autoAdjust="0"/>
    <p:restoredTop sz="76243" autoAdjust="0"/>
  </p:normalViewPr>
  <p:slideViewPr>
    <p:cSldViewPr>
      <p:cViewPr varScale="1">
        <p:scale>
          <a:sx n="87" d="100"/>
          <a:sy n="87" d="100"/>
        </p:scale>
        <p:origin x="90" y="84"/>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3F7E5-28B3-429A-A261-81DD4750EA7C}"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FE6E0DA9-42A1-4FA5-8ADF-6040D45481D4}">
      <dgm:prSet phldrT="[Text]"/>
      <dgm:spPr>
        <a:solidFill>
          <a:srgbClr val="67217A"/>
        </a:solidFill>
      </dgm:spPr>
      <dgm:t>
        <a:bodyPr/>
        <a:lstStyle/>
        <a:p>
          <a:r>
            <a:rPr lang="es-ES" dirty="0" smtClean="0"/>
            <a:t>.NET Core</a:t>
          </a:r>
          <a:endParaRPr lang="en-US" dirty="0"/>
        </a:p>
      </dgm:t>
    </dgm:pt>
    <dgm:pt modelId="{2694D42E-9647-42D8-BD89-B9A2AFE0AFB1}" type="parTrans" cxnId="{7400DC86-3E0B-4688-A184-B0A8E772C5EE}">
      <dgm:prSet/>
      <dgm:spPr/>
      <dgm:t>
        <a:bodyPr/>
        <a:lstStyle/>
        <a:p>
          <a:endParaRPr lang="en-US"/>
        </a:p>
      </dgm:t>
    </dgm:pt>
    <dgm:pt modelId="{207A3665-CE73-47AF-BAEF-13BE03067C5D}" type="sibTrans" cxnId="{7400DC86-3E0B-4688-A184-B0A8E772C5EE}">
      <dgm:prSet/>
      <dgm:spPr/>
      <dgm:t>
        <a:bodyPr/>
        <a:lstStyle/>
        <a:p>
          <a:endParaRPr lang="en-US"/>
        </a:p>
      </dgm:t>
    </dgm:pt>
    <dgm:pt modelId="{9C48173B-96C5-4BB7-AC7B-20965E105876}">
      <dgm:prSet phldrT="[Text]"/>
      <dgm:spPr>
        <a:solidFill>
          <a:srgbClr val="67217A"/>
        </a:solidFill>
      </dgm:spPr>
      <dgm:t>
        <a:bodyPr/>
        <a:lstStyle/>
        <a:p>
          <a:r>
            <a:rPr lang="es-ES" dirty="0" err="1" smtClean="0"/>
            <a:t>CoreFx</a:t>
          </a:r>
          <a:endParaRPr lang="en-US" dirty="0"/>
        </a:p>
      </dgm:t>
    </dgm:pt>
    <dgm:pt modelId="{ADA6FA7A-357C-4278-B832-0288844DCDD1}" type="parTrans" cxnId="{2C2C75B6-1604-4845-975E-D7B32236CCD2}">
      <dgm:prSet/>
      <dgm:spPr/>
      <dgm:t>
        <a:bodyPr/>
        <a:lstStyle/>
        <a:p>
          <a:endParaRPr lang="en-US"/>
        </a:p>
      </dgm:t>
    </dgm:pt>
    <dgm:pt modelId="{B6B9EF26-9BC7-4C0E-A285-D8CAA21E14EE}" type="sibTrans" cxnId="{2C2C75B6-1604-4845-975E-D7B32236CCD2}">
      <dgm:prSet/>
      <dgm:spPr/>
      <dgm:t>
        <a:bodyPr/>
        <a:lstStyle/>
        <a:p>
          <a:endParaRPr lang="en-US"/>
        </a:p>
      </dgm:t>
    </dgm:pt>
    <dgm:pt modelId="{9829C5DD-7731-4E73-A5E1-8D58A6AE5EFA}">
      <dgm:prSet phldrT="[Text]"/>
      <dgm:spPr>
        <a:solidFill>
          <a:srgbClr val="67217A"/>
        </a:solidFill>
      </dgm:spPr>
      <dgm:t>
        <a:bodyPr/>
        <a:lstStyle/>
        <a:p>
          <a:r>
            <a:rPr lang="es-ES" dirty="0" smtClean="0"/>
            <a:t>CLI</a:t>
          </a:r>
          <a:endParaRPr lang="en-US" dirty="0"/>
        </a:p>
      </dgm:t>
    </dgm:pt>
    <dgm:pt modelId="{9C43851B-882F-4D87-8E31-1733FA325BCE}" type="parTrans" cxnId="{28F8D307-5563-4561-83E8-120BB4C1E1B8}">
      <dgm:prSet/>
      <dgm:spPr/>
      <dgm:t>
        <a:bodyPr/>
        <a:lstStyle/>
        <a:p>
          <a:endParaRPr lang="en-US"/>
        </a:p>
      </dgm:t>
    </dgm:pt>
    <dgm:pt modelId="{32667D54-2D28-4589-BA53-31DE2C9CE579}" type="sibTrans" cxnId="{28F8D307-5563-4561-83E8-120BB4C1E1B8}">
      <dgm:prSet/>
      <dgm:spPr/>
      <dgm:t>
        <a:bodyPr/>
        <a:lstStyle/>
        <a:p>
          <a:endParaRPr lang="en-US"/>
        </a:p>
      </dgm:t>
    </dgm:pt>
    <dgm:pt modelId="{73BCD911-B427-4008-B457-AC570D0D4CE5}">
      <dgm:prSet/>
      <dgm:spPr>
        <a:solidFill>
          <a:srgbClr val="67217A"/>
        </a:solidFill>
      </dgm:spPr>
      <dgm:t>
        <a:bodyPr/>
        <a:lstStyle/>
        <a:p>
          <a:r>
            <a:rPr lang="es-ES" dirty="0" err="1" smtClean="0"/>
            <a:t>CoreCLR</a:t>
          </a:r>
          <a:endParaRPr lang="en-US" dirty="0"/>
        </a:p>
      </dgm:t>
    </dgm:pt>
    <dgm:pt modelId="{8C3E1BB6-28E3-4711-B7CD-DC695DD91B95}" type="parTrans" cxnId="{01C236D1-7007-4606-A99E-F471C895162A}">
      <dgm:prSet/>
      <dgm:spPr/>
      <dgm:t>
        <a:bodyPr/>
        <a:lstStyle/>
        <a:p>
          <a:endParaRPr lang="en-US"/>
        </a:p>
      </dgm:t>
    </dgm:pt>
    <dgm:pt modelId="{85313E90-ED5D-412B-A8A8-9D5BC610738D}" type="sibTrans" cxnId="{01C236D1-7007-4606-A99E-F471C895162A}">
      <dgm:prSet/>
      <dgm:spPr/>
      <dgm:t>
        <a:bodyPr/>
        <a:lstStyle/>
        <a:p>
          <a:endParaRPr lang="en-US"/>
        </a:p>
      </dgm:t>
    </dgm:pt>
    <dgm:pt modelId="{B524F274-79D1-44C4-9877-4000002AFEA3}">
      <dgm:prSet/>
      <dgm:spPr>
        <a:solidFill>
          <a:srgbClr val="67217A"/>
        </a:solidFill>
      </dgm:spPr>
      <dgm:t>
        <a:bodyPr/>
        <a:lstStyle/>
        <a:p>
          <a:r>
            <a:rPr lang="es-ES" dirty="0" err="1" smtClean="0"/>
            <a:t>CoreRT</a:t>
          </a:r>
          <a:endParaRPr lang="en-US" dirty="0"/>
        </a:p>
      </dgm:t>
    </dgm:pt>
    <dgm:pt modelId="{2F3C01BD-2529-4BD5-9A28-020D28E3E772}" type="parTrans" cxnId="{C69E4CF7-BD7D-46A0-AEE6-4EC0C8253C40}">
      <dgm:prSet/>
      <dgm:spPr/>
      <dgm:t>
        <a:bodyPr/>
        <a:lstStyle/>
        <a:p>
          <a:endParaRPr lang="en-US"/>
        </a:p>
      </dgm:t>
    </dgm:pt>
    <dgm:pt modelId="{3FF0D752-0C73-4CEE-860E-12339BA84F45}" type="sibTrans" cxnId="{C69E4CF7-BD7D-46A0-AEE6-4EC0C8253C40}">
      <dgm:prSet/>
      <dgm:spPr/>
      <dgm:t>
        <a:bodyPr/>
        <a:lstStyle/>
        <a:p>
          <a:endParaRPr lang="en-US"/>
        </a:p>
      </dgm:t>
    </dgm:pt>
    <dgm:pt modelId="{8412C3EB-C44D-407B-B73C-6FA106986269}" type="pres">
      <dgm:prSet presAssocID="{83E3F7E5-28B3-429A-A261-81DD4750EA7C}" presName="Name0" presStyleCnt="0">
        <dgm:presLayoutVars>
          <dgm:chPref val="1"/>
          <dgm:dir/>
          <dgm:animOne val="branch"/>
          <dgm:animLvl val="lvl"/>
          <dgm:resizeHandles/>
        </dgm:presLayoutVars>
      </dgm:prSet>
      <dgm:spPr/>
      <dgm:t>
        <a:bodyPr/>
        <a:lstStyle/>
        <a:p>
          <a:endParaRPr lang="es-ES"/>
        </a:p>
      </dgm:t>
    </dgm:pt>
    <dgm:pt modelId="{4D9E8826-950D-4597-BF95-69354A7C82E1}" type="pres">
      <dgm:prSet presAssocID="{FE6E0DA9-42A1-4FA5-8ADF-6040D45481D4}" presName="vertOne" presStyleCnt="0"/>
      <dgm:spPr/>
    </dgm:pt>
    <dgm:pt modelId="{90E3436D-66FF-40D2-942A-7A5E156F095A}" type="pres">
      <dgm:prSet presAssocID="{FE6E0DA9-42A1-4FA5-8ADF-6040D45481D4}" presName="txOne" presStyleLbl="node0" presStyleIdx="0" presStyleCnt="1" custLinFactNeighborX="-13444" custLinFactNeighborY="19459">
        <dgm:presLayoutVars>
          <dgm:chPref val="3"/>
        </dgm:presLayoutVars>
      </dgm:prSet>
      <dgm:spPr/>
      <dgm:t>
        <a:bodyPr/>
        <a:lstStyle/>
        <a:p>
          <a:endParaRPr lang="en-US"/>
        </a:p>
      </dgm:t>
    </dgm:pt>
    <dgm:pt modelId="{A12254ED-A621-44CA-96F3-6633C6F74CF1}" type="pres">
      <dgm:prSet presAssocID="{FE6E0DA9-42A1-4FA5-8ADF-6040D45481D4}" presName="parTransOne" presStyleCnt="0"/>
      <dgm:spPr/>
    </dgm:pt>
    <dgm:pt modelId="{78C9AFBF-B3F9-4442-88C3-1D11A07B7EB3}" type="pres">
      <dgm:prSet presAssocID="{FE6E0DA9-42A1-4FA5-8ADF-6040D45481D4}" presName="horzOne" presStyleCnt="0"/>
      <dgm:spPr/>
    </dgm:pt>
    <dgm:pt modelId="{85CBEA85-254B-4210-AF2A-9676C4B910A9}" type="pres">
      <dgm:prSet presAssocID="{9C48173B-96C5-4BB7-AC7B-20965E105876}" presName="vertTwo" presStyleCnt="0"/>
      <dgm:spPr/>
    </dgm:pt>
    <dgm:pt modelId="{107FFC1B-E2B4-4332-9224-09CA10A8EA93}" type="pres">
      <dgm:prSet presAssocID="{9C48173B-96C5-4BB7-AC7B-20965E105876}" presName="txTwo" presStyleLbl="node2" presStyleIdx="0" presStyleCnt="4">
        <dgm:presLayoutVars>
          <dgm:chPref val="3"/>
        </dgm:presLayoutVars>
      </dgm:prSet>
      <dgm:spPr/>
      <dgm:t>
        <a:bodyPr/>
        <a:lstStyle/>
        <a:p>
          <a:endParaRPr lang="es-ES"/>
        </a:p>
      </dgm:t>
    </dgm:pt>
    <dgm:pt modelId="{DBA80B5B-DBB2-4272-89BA-509ACD0DC40E}" type="pres">
      <dgm:prSet presAssocID="{9C48173B-96C5-4BB7-AC7B-20965E105876}" presName="horzTwo" presStyleCnt="0"/>
      <dgm:spPr/>
    </dgm:pt>
    <dgm:pt modelId="{47CF2D9F-734D-4EAF-B0CA-A02DDD74A554}" type="pres">
      <dgm:prSet presAssocID="{B6B9EF26-9BC7-4C0E-A285-D8CAA21E14EE}" presName="sibSpaceTwo" presStyleCnt="0"/>
      <dgm:spPr/>
    </dgm:pt>
    <dgm:pt modelId="{95580B46-4811-47AF-921E-959457C0E76A}" type="pres">
      <dgm:prSet presAssocID="{73BCD911-B427-4008-B457-AC570D0D4CE5}" presName="vertTwo" presStyleCnt="0"/>
      <dgm:spPr/>
    </dgm:pt>
    <dgm:pt modelId="{9D3EEEA2-6536-4E0E-A4FF-860B2A796B41}" type="pres">
      <dgm:prSet presAssocID="{73BCD911-B427-4008-B457-AC570D0D4CE5}" presName="txTwo" presStyleLbl="node2" presStyleIdx="1" presStyleCnt="4">
        <dgm:presLayoutVars>
          <dgm:chPref val="3"/>
        </dgm:presLayoutVars>
      </dgm:prSet>
      <dgm:spPr/>
      <dgm:t>
        <a:bodyPr/>
        <a:lstStyle/>
        <a:p>
          <a:endParaRPr lang="es-ES"/>
        </a:p>
      </dgm:t>
    </dgm:pt>
    <dgm:pt modelId="{F41512D1-FA8B-4042-A0C6-17497D63A225}" type="pres">
      <dgm:prSet presAssocID="{73BCD911-B427-4008-B457-AC570D0D4CE5}" presName="horzTwo" presStyleCnt="0"/>
      <dgm:spPr/>
    </dgm:pt>
    <dgm:pt modelId="{1D98B123-3926-4B09-82C6-1E2CEE3DAA51}" type="pres">
      <dgm:prSet presAssocID="{85313E90-ED5D-412B-A8A8-9D5BC610738D}" presName="sibSpaceTwo" presStyleCnt="0"/>
      <dgm:spPr/>
    </dgm:pt>
    <dgm:pt modelId="{874832BB-6020-4C6A-B175-F1D8A4FA8D71}" type="pres">
      <dgm:prSet presAssocID="{B524F274-79D1-44C4-9877-4000002AFEA3}" presName="vertTwo" presStyleCnt="0"/>
      <dgm:spPr/>
    </dgm:pt>
    <dgm:pt modelId="{A1F1274C-1D73-4CAB-A56C-24B8FC4C4530}" type="pres">
      <dgm:prSet presAssocID="{B524F274-79D1-44C4-9877-4000002AFEA3}" presName="txTwo" presStyleLbl="node2" presStyleIdx="2" presStyleCnt="4">
        <dgm:presLayoutVars>
          <dgm:chPref val="3"/>
        </dgm:presLayoutVars>
      </dgm:prSet>
      <dgm:spPr/>
      <dgm:t>
        <a:bodyPr/>
        <a:lstStyle/>
        <a:p>
          <a:endParaRPr lang="en-US"/>
        </a:p>
      </dgm:t>
    </dgm:pt>
    <dgm:pt modelId="{3B492999-A0CB-4300-8FAD-04FFA9B97787}" type="pres">
      <dgm:prSet presAssocID="{B524F274-79D1-44C4-9877-4000002AFEA3}" presName="horzTwo" presStyleCnt="0"/>
      <dgm:spPr/>
    </dgm:pt>
    <dgm:pt modelId="{BE2EE9DC-A370-4B91-A3C4-D25D26D978AC}" type="pres">
      <dgm:prSet presAssocID="{3FF0D752-0C73-4CEE-860E-12339BA84F45}" presName="sibSpaceTwo" presStyleCnt="0"/>
      <dgm:spPr/>
    </dgm:pt>
    <dgm:pt modelId="{7E61644E-80E0-4CD2-BB6D-E7D84E838270}" type="pres">
      <dgm:prSet presAssocID="{9829C5DD-7731-4E73-A5E1-8D58A6AE5EFA}" presName="vertTwo" presStyleCnt="0"/>
      <dgm:spPr/>
    </dgm:pt>
    <dgm:pt modelId="{CCD8E6BF-7A98-4D7D-954E-29A3A7595A3C}" type="pres">
      <dgm:prSet presAssocID="{9829C5DD-7731-4E73-A5E1-8D58A6AE5EFA}" presName="txTwo" presStyleLbl="node2" presStyleIdx="3" presStyleCnt="4">
        <dgm:presLayoutVars>
          <dgm:chPref val="3"/>
        </dgm:presLayoutVars>
      </dgm:prSet>
      <dgm:spPr/>
      <dgm:t>
        <a:bodyPr/>
        <a:lstStyle/>
        <a:p>
          <a:endParaRPr lang="es-ES"/>
        </a:p>
      </dgm:t>
    </dgm:pt>
    <dgm:pt modelId="{B4954B77-91F2-4891-99F0-C1B68B42B97F}" type="pres">
      <dgm:prSet presAssocID="{9829C5DD-7731-4E73-A5E1-8D58A6AE5EFA}" presName="horzTwo" presStyleCnt="0"/>
      <dgm:spPr/>
    </dgm:pt>
  </dgm:ptLst>
  <dgm:cxnLst>
    <dgm:cxn modelId="{C69E4CF7-BD7D-46A0-AEE6-4EC0C8253C40}" srcId="{FE6E0DA9-42A1-4FA5-8ADF-6040D45481D4}" destId="{B524F274-79D1-44C4-9877-4000002AFEA3}" srcOrd="2" destOrd="0" parTransId="{2F3C01BD-2529-4BD5-9A28-020D28E3E772}" sibTransId="{3FF0D752-0C73-4CEE-860E-12339BA84F45}"/>
    <dgm:cxn modelId="{01C236D1-7007-4606-A99E-F471C895162A}" srcId="{FE6E0DA9-42A1-4FA5-8ADF-6040D45481D4}" destId="{73BCD911-B427-4008-B457-AC570D0D4CE5}" srcOrd="1" destOrd="0" parTransId="{8C3E1BB6-28E3-4711-B7CD-DC695DD91B95}" sibTransId="{85313E90-ED5D-412B-A8A8-9D5BC610738D}"/>
    <dgm:cxn modelId="{7400DC86-3E0B-4688-A184-B0A8E772C5EE}" srcId="{83E3F7E5-28B3-429A-A261-81DD4750EA7C}" destId="{FE6E0DA9-42A1-4FA5-8ADF-6040D45481D4}" srcOrd="0" destOrd="0" parTransId="{2694D42E-9647-42D8-BD89-B9A2AFE0AFB1}" sibTransId="{207A3665-CE73-47AF-BAEF-13BE03067C5D}"/>
    <dgm:cxn modelId="{605D6A9B-53D5-412E-BFF3-6787C49FC658}" type="presOf" srcId="{FE6E0DA9-42A1-4FA5-8ADF-6040D45481D4}" destId="{90E3436D-66FF-40D2-942A-7A5E156F095A}" srcOrd="0" destOrd="0" presId="urn:microsoft.com/office/officeart/2005/8/layout/hierarchy4"/>
    <dgm:cxn modelId="{58D95BD3-5529-4B24-A262-2F127792E4AD}" type="presOf" srcId="{9C48173B-96C5-4BB7-AC7B-20965E105876}" destId="{107FFC1B-E2B4-4332-9224-09CA10A8EA93}" srcOrd="0" destOrd="0" presId="urn:microsoft.com/office/officeart/2005/8/layout/hierarchy4"/>
    <dgm:cxn modelId="{F231CEC6-7157-4872-B9D0-4DB6C4B8D238}" type="presOf" srcId="{73BCD911-B427-4008-B457-AC570D0D4CE5}" destId="{9D3EEEA2-6536-4E0E-A4FF-860B2A796B41}" srcOrd="0" destOrd="0" presId="urn:microsoft.com/office/officeart/2005/8/layout/hierarchy4"/>
    <dgm:cxn modelId="{053192A4-2D49-484A-8807-3522E68ED238}" type="presOf" srcId="{B524F274-79D1-44C4-9877-4000002AFEA3}" destId="{A1F1274C-1D73-4CAB-A56C-24B8FC4C4530}" srcOrd="0" destOrd="0" presId="urn:microsoft.com/office/officeart/2005/8/layout/hierarchy4"/>
    <dgm:cxn modelId="{2C2C75B6-1604-4845-975E-D7B32236CCD2}" srcId="{FE6E0DA9-42A1-4FA5-8ADF-6040D45481D4}" destId="{9C48173B-96C5-4BB7-AC7B-20965E105876}" srcOrd="0" destOrd="0" parTransId="{ADA6FA7A-357C-4278-B832-0288844DCDD1}" sibTransId="{B6B9EF26-9BC7-4C0E-A285-D8CAA21E14EE}"/>
    <dgm:cxn modelId="{CF6C374F-B135-450B-9924-69063B3B3FD0}" type="presOf" srcId="{9829C5DD-7731-4E73-A5E1-8D58A6AE5EFA}" destId="{CCD8E6BF-7A98-4D7D-954E-29A3A7595A3C}" srcOrd="0" destOrd="0" presId="urn:microsoft.com/office/officeart/2005/8/layout/hierarchy4"/>
    <dgm:cxn modelId="{28F8D307-5563-4561-83E8-120BB4C1E1B8}" srcId="{FE6E0DA9-42A1-4FA5-8ADF-6040D45481D4}" destId="{9829C5DD-7731-4E73-A5E1-8D58A6AE5EFA}" srcOrd="3" destOrd="0" parTransId="{9C43851B-882F-4D87-8E31-1733FA325BCE}" sibTransId="{32667D54-2D28-4589-BA53-31DE2C9CE579}"/>
    <dgm:cxn modelId="{3135C004-C4E6-4963-937D-B544711CDEE1}" type="presOf" srcId="{83E3F7E5-28B3-429A-A261-81DD4750EA7C}" destId="{8412C3EB-C44D-407B-B73C-6FA106986269}" srcOrd="0" destOrd="0" presId="urn:microsoft.com/office/officeart/2005/8/layout/hierarchy4"/>
    <dgm:cxn modelId="{9316A831-1F99-4A82-9C44-C8186467444B}" type="presParOf" srcId="{8412C3EB-C44D-407B-B73C-6FA106986269}" destId="{4D9E8826-950D-4597-BF95-69354A7C82E1}" srcOrd="0" destOrd="0" presId="urn:microsoft.com/office/officeart/2005/8/layout/hierarchy4"/>
    <dgm:cxn modelId="{63390E25-5F61-4A61-B695-28F1F261AEA5}" type="presParOf" srcId="{4D9E8826-950D-4597-BF95-69354A7C82E1}" destId="{90E3436D-66FF-40D2-942A-7A5E156F095A}" srcOrd="0" destOrd="0" presId="urn:microsoft.com/office/officeart/2005/8/layout/hierarchy4"/>
    <dgm:cxn modelId="{E238253D-0D28-43A1-A94D-0A96A3864AC6}" type="presParOf" srcId="{4D9E8826-950D-4597-BF95-69354A7C82E1}" destId="{A12254ED-A621-44CA-96F3-6633C6F74CF1}" srcOrd="1" destOrd="0" presId="urn:microsoft.com/office/officeart/2005/8/layout/hierarchy4"/>
    <dgm:cxn modelId="{67785BB6-852F-44FB-B7A2-AE3E4D009EE9}" type="presParOf" srcId="{4D9E8826-950D-4597-BF95-69354A7C82E1}" destId="{78C9AFBF-B3F9-4442-88C3-1D11A07B7EB3}" srcOrd="2" destOrd="0" presId="urn:microsoft.com/office/officeart/2005/8/layout/hierarchy4"/>
    <dgm:cxn modelId="{7E6339E2-25D9-4F92-BC14-9933F527F863}" type="presParOf" srcId="{78C9AFBF-B3F9-4442-88C3-1D11A07B7EB3}" destId="{85CBEA85-254B-4210-AF2A-9676C4B910A9}" srcOrd="0" destOrd="0" presId="urn:microsoft.com/office/officeart/2005/8/layout/hierarchy4"/>
    <dgm:cxn modelId="{B4E7858F-9848-4A95-9C30-4CB593EC0B96}" type="presParOf" srcId="{85CBEA85-254B-4210-AF2A-9676C4B910A9}" destId="{107FFC1B-E2B4-4332-9224-09CA10A8EA93}" srcOrd="0" destOrd="0" presId="urn:microsoft.com/office/officeart/2005/8/layout/hierarchy4"/>
    <dgm:cxn modelId="{75320D67-A4F7-44F9-B9D2-BBFFAC048773}" type="presParOf" srcId="{85CBEA85-254B-4210-AF2A-9676C4B910A9}" destId="{DBA80B5B-DBB2-4272-89BA-509ACD0DC40E}" srcOrd="1" destOrd="0" presId="urn:microsoft.com/office/officeart/2005/8/layout/hierarchy4"/>
    <dgm:cxn modelId="{CC308849-340C-496E-8A03-89561D6A16E0}" type="presParOf" srcId="{78C9AFBF-B3F9-4442-88C3-1D11A07B7EB3}" destId="{47CF2D9F-734D-4EAF-B0CA-A02DDD74A554}" srcOrd="1" destOrd="0" presId="urn:microsoft.com/office/officeart/2005/8/layout/hierarchy4"/>
    <dgm:cxn modelId="{06A787EF-7278-457A-AAA6-76939C6733FD}" type="presParOf" srcId="{78C9AFBF-B3F9-4442-88C3-1D11A07B7EB3}" destId="{95580B46-4811-47AF-921E-959457C0E76A}" srcOrd="2" destOrd="0" presId="urn:microsoft.com/office/officeart/2005/8/layout/hierarchy4"/>
    <dgm:cxn modelId="{0F8CF218-211E-4A11-BB89-0AD7A345D5C9}" type="presParOf" srcId="{95580B46-4811-47AF-921E-959457C0E76A}" destId="{9D3EEEA2-6536-4E0E-A4FF-860B2A796B41}" srcOrd="0" destOrd="0" presId="urn:microsoft.com/office/officeart/2005/8/layout/hierarchy4"/>
    <dgm:cxn modelId="{95EE5A5E-1AC1-4DDF-8999-B196AEB64B04}" type="presParOf" srcId="{95580B46-4811-47AF-921E-959457C0E76A}" destId="{F41512D1-FA8B-4042-A0C6-17497D63A225}" srcOrd="1" destOrd="0" presId="urn:microsoft.com/office/officeart/2005/8/layout/hierarchy4"/>
    <dgm:cxn modelId="{4374ED37-2644-4B62-843F-F327CA0B8451}" type="presParOf" srcId="{78C9AFBF-B3F9-4442-88C3-1D11A07B7EB3}" destId="{1D98B123-3926-4B09-82C6-1E2CEE3DAA51}" srcOrd="3" destOrd="0" presId="urn:microsoft.com/office/officeart/2005/8/layout/hierarchy4"/>
    <dgm:cxn modelId="{D4D966AC-A78A-4CD2-9C87-07A09F847D00}" type="presParOf" srcId="{78C9AFBF-B3F9-4442-88C3-1D11A07B7EB3}" destId="{874832BB-6020-4C6A-B175-F1D8A4FA8D71}" srcOrd="4" destOrd="0" presId="urn:microsoft.com/office/officeart/2005/8/layout/hierarchy4"/>
    <dgm:cxn modelId="{CF55B1DA-1F70-4CE5-946B-15BDA4547003}" type="presParOf" srcId="{874832BB-6020-4C6A-B175-F1D8A4FA8D71}" destId="{A1F1274C-1D73-4CAB-A56C-24B8FC4C4530}" srcOrd="0" destOrd="0" presId="urn:microsoft.com/office/officeart/2005/8/layout/hierarchy4"/>
    <dgm:cxn modelId="{A39D35AF-BABC-41CC-A4C0-1A8F5C75B455}" type="presParOf" srcId="{874832BB-6020-4C6A-B175-F1D8A4FA8D71}" destId="{3B492999-A0CB-4300-8FAD-04FFA9B97787}" srcOrd="1" destOrd="0" presId="urn:microsoft.com/office/officeart/2005/8/layout/hierarchy4"/>
    <dgm:cxn modelId="{53E11C22-6BD3-4E78-9C07-ACB15C1B197E}" type="presParOf" srcId="{78C9AFBF-B3F9-4442-88C3-1D11A07B7EB3}" destId="{BE2EE9DC-A370-4B91-A3C4-D25D26D978AC}" srcOrd="5" destOrd="0" presId="urn:microsoft.com/office/officeart/2005/8/layout/hierarchy4"/>
    <dgm:cxn modelId="{563BB67D-2B5D-4EBE-94BA-C2BF9D27750A}" type="presParOf" srcId="{78C9AFBF-B3F9-4442-88C3-1D11A07B7EB3}" destId="{7E61644E-80E0-4CD2-BB6D-E7D84E838270}" srcOrd="6" destOrd="0" presId="urn:microsoft.com/office/officeart/2005/8/layout/hierarchy4"/>
    <dgm:cxn modelId="{6C933898-23F3-4700-87B5-C59A8B2688C0}" type="presParOf" srcId="{7E61644E-80E0-4CD2-BB6D-E7D84E838270}" destId="{CCD8E6BF-7A98-4D7D-954E-29A3A7595A3C}" srcOrd="0" destOrd="0" presId="urn:microsoft.com/office/officeart/2005/8/layout/hierarchy4"/>
    <dgm:cxn modelId="{9664B749-5C24-42E1-B871-DBE2B596923C}" type="presParOf" srcId="{7E61644E-80E0-4CD2-BB6D-E7D84E838270}" destId="{B4954B77-91F2-4891-99F0-C1B68B42B97F}"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3436D-66FF-40D2-942A-7A5E156F095A}">
      <dsp:nvSpPr>
        <dsp:cNvPr id="0" name=""/>
        <dsp:cNvSpPr/>
      </dsp:nvSpPr>
      <dsp:spPr>
        <a:xfrm>
          <a:off x="0" y="44595"/>
          <a:ext cx="8287245" cy="2135944"/>
        </a:xfrm>
        <a:prstGeom prst="roundRect">
          <a:avLst>
            <a:gd name="adj" fmla="val 10000"/>
          </a:avLst>
        </a:prstGeom>
        <a:solidFill>
          <a:srgbClr val="6721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s-ES" sz="6500" kern="1200" dirty="0" smtClean="0"/>
            <a:t>.NET Core</a:t>
          </a:r>
          <a:endParaRPr lang="en-US" sz="6500" kern="1200" dirty="0"/>
        </a:p>
      </dsp:txBody>
      <dsp:txXfrm>
        <a:off x="62560" y="107155"/>
        <a:ext cx="8162125" cy="2010824"/>
      </dsp:txXfrm>
    </dsp:sp>
    <dsp:sp modelId="{107FFC1B-E2B4-4332-9224-09CA10A8EA93}">
      <dsp:nvSpPr>
        <dsp:cNvPr id="0" name=""/>
        <dsp:cNvSpPr/>
      </dsp:nvSpPr>
      <dsp:spPr>
        <a:xfrm>
          <a:off x="1339" y="2358178"/>
          <a:ext cx="1949022" cy="2135944"/>
        </a:xfrm>
        <a:prstGeom prst="roundRect">
          <a:avLst>
            <a:gd name="adj" fmla="val 10000"/>
          </a:avLst>
        </a:prstGeom>
        <a:solidFill>
          <a:srgbClr val="6721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s-ES" sz="3300" kern="1200" dirty="0" err="1" smtClean="0"/>
            <a:t>CoreFx</a:t>
          </a:r>
          <a:endParaRPr lang="en-US" sz="3300" kern="1200" dirty="0"/>
        </a:p>
      </dsp:txBody>
      <dsp:txXfrm>
        <a:off x="58424" y="2415263"/>
        <a:ext cx="1834852" cy="2021774"/>
      </dsp:txXfrm>
    </dsp:sp>
    <dsp:sp modelId="{9D3EEEA2-6536-4E0E-A4FF-860B2A796B41}">
      <dsp:nvSpPr>
        <dsp:cNvPr id="0" name=""/>
        <dsp:cNvSpPr/>
      </dsp:nvSpPr>
      <dsp:spPr>
        <a:xfrm>
          <a:off x="2114080" y="2358178"/>
          <a:ext cx="1949022" cy="2135944"/>
        </a:xfrm>
        <a:prstGeom prst="roundRect">
          <a:avLst>
            <a:gd name="adj" fmla="val 10000"/>
          </a:avLst>
        </a:prstGeom>
        <a:solidFill>
          <a:srgbClr val="6721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s-ES" sz="3300" kern="1200" dirty="0" err="1" smtClean="0"/>
            <a:t>CoreCLR</a:t>
          </a:r>
          <a:endParaRPr lang="en-US" sz="3300" kern="1200" dirty="0"/>
        </a:p>
      </dsp:txBody>
      <dsp:txXfrm>
        <a:off x="2171165" y="2415263"/>
        <a:ext cx="1834852" cy="2021774"/>
      </dsp:txXfrm>
    </dsp:sp>
    <dsp:sp modelId="{A1F1274C-1D73-4CAB-A56C-24B8FC4C4530}">
      <dsp:nvSpPr>
        <dsp:cNvPr id="0" name=""/>
        <dsp:cNvSpPr/>
      </dsp:nvSpPr>
      <dsp:spPr>
        <a:xfrm>
          <a:off x="4226821" y="2358178"/>
          <a:ext cx="1949022" cy="2135944"/>
        </a:xfrm>
        <a:prstGeom prst="roundRect">
          <a:avLst>
            <a:gd name="adj" fmla="val 10000"/>
          </a:avLst>
        </a:prstGeom>
        <a:solidFill>
          <a:srgbClr val="6721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s-ES" sz="3300" kern="1200" dirty="0" err="1" smtClean="0"/>
            <a:t>CoreRT</a:t>
          </a:r>
          <a:endParaRPr lang="en-US" sz="3300" kern="1200" dirty="0"/>
        </a:p>
      </dsp:txBody>
      <dsp:txXfrm>
        <a:off x="4283906" y="2415263"/>
        <a:ext cx="1834852" cy="2021774"/>
      </dsp:txXfrm>
    </dsp:sp>
    <dsp:sp modelId="{CCD8E6BF-7A98-4D7D-954E-29A3A7595A3C}">
      <dsp:nvSpPr>
        <dsp:cNvPr id="0" name=""/>
        <dsp:cNvSpPr/>
      </dsp:nvSpPr>
      <dsp:spPr>
        <a:xfrm>
          <a:off x="6339562" y="2358178"/>
          <a:ext cx="1949022" cy="2135944"/>
        </a:xfrm>
        <a:prstGeom prst="roundRect">
          <a:avLst>
            <a:gd name="adj" fmla="val 10000"/>
          </a:avLst>
        </a:prstGeom>
        <a:solidFill>
          <a:srgbClr val="6721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s-ES" sz="3300" kern="1200" dirty="0" smtClean="0"/>
            <a:t>CLI</a:t>
          </a:r>
          <a:endParaRPr lang="en-US" sz="3300" kern="1200" dirty="0"/>
        </a:p>
      </dsp:txBody>
      <dsp:txXfrm>
        <a:off x="6396647" y="2415263"/>
        <a:ext cx="1834852" cy="20217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2/22/2016 5:16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2/22/2016 5:16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3064AE01-8D2E-443E-BFE2-0DCC30D27BCB}" type="slidenum">
              <a:rPr lang="en-US" smtClean="0"/>
              <a:t>4</a:t>
            </a:fld>
            <a:endParaRPr lang="en-US"/>
          </a:p>
        </p:txBody>
      </p:sp>
    </p:spTree>
    <p:extLst>
      <p:ext uri="{BB962C8B-B14F-4D97-AF65-F5344CB8AC3E}">
        <p14:creationId xmlns:p14="http://schemas.microsoft.com/office/powerpoint/2010/main" val="1522311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9388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83652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970985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smtClean="0"/>
              <a:t> Un primer vistazo a los proyectos web:</a:t>
            </a:r>
          </a:p>
          <a:p>
            <a:endParaRPr lang="es-ES" baseline="0" dirty="0" smtClean="0"/>
          </a:p>
          <a:p>
            <a:r>
              <a:rPr lang="es-ES" baseline="0" dirty="0" smtClean="0"/>
              <a:t>   -&gt;Toda la estructura inicial de nuestros proyectos web</a:t>
            </a:r>
          </a:p>
          <a:p>
            <a:r>
              <a:rPr lang="es-ES" baseline="0" dirty="0" smtClean="0"/>
              <a:t>	-&gt; trabajo con cliente ( </a:t>
            </a:r>
            <a:r>
              <a:rPr lang="es-ES" baseline="0" dirty="0" err="1" smtClean="0"/>
              <a:t>bower,gulp</a:t>
            </a:r>
            <a:r>
              <a:rPr lang="es-ES" baseline="0" dirty="0" smtClean="0"/>
              <a:t> </a:t>
            </a:r>
            <a:r>
              <a:rPr lang="es-ES" baseline="0" dirty="0" err="1" smtClean="0"/>
              <a:t>etc</a:t>
            </a:r>
            <a:r>
              <a:rPr lang="es-ES" baseline="0" dirty="0" smtClean="0"/>
              <a:t>)</a:t>
            </a:r>
          </a:p>
          <a:p>
            <a:r>
              <a:rPr lang="es-ES" baseline="0" dirty="0" smtClean="0"/>
              <a:t>  	-&gt; </a:t>
            </a:r>
            <a:r>
              <a:rPr lang="es-ES" baseline="0" dirty="0" err="1" smtClean="0"/>
              <a:t>wwwroot</a:t>
            </a:r>
            <a:endParaRPr lang="es-ES" baseline="0" dirty="0" smtClean="0"/>
          </a:p>
          <a:p>
            <a:r>
              <a:rPr lang="es-ES" baseline="0" dirty="0" smtClean="0"/>
              <a:t>   -&gt; ASP.NET ENV </a:t>
            </a:r>
          </a:p>
          <a:p>
            <a:r>
              <a:rPr lang="es-ES" baseline="0" dirty="0" smtClean="0"/>
              <a:t>  -&gt; </a:t>
            </a:r>
            <a:r>
              <a:rPr lang="es-ES" baseline="0" dirty="0" err="1" smtClean="0"/>
              <a:t>Algun</a:t>
            </a:r>
            <a:r>
              <a:rPr lang="es-ES" baseline="0" dirty="0" smtClean="0"/>
              <a:t> ejemplo sobre este tema</a:t>
            </a:r>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03201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145783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64213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677315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547461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224295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3909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8038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smtClean="0"/>
              <a:t> Un primer vistazo a los proyectos web:</a:t>
            </a:r>
          </a:p>
          <a:p>
            <a:endParaRPr lang="es-ES" baseline="0" dirty="0" smtClean="0"/>
          </a:p>
          <a:p>
            <a:r>
              <a:rPr lang="es-ES" baseline="0" dirty="0" smtClean="0"/>
              <a:t>   -&gt;Toda la estructura inicial de nuestros proyectos web</a:t>
            </a:r>
          </a:p>
          <a:p>
            <a:r>
              <a:rPr lang="es-ES" baseline="0" dirty="0" smtClean="0"/>
              <a:t>	-&gt; trabajo con cliente ( </a:t>
            </a:r>
            <a:r>
              <a:rPr lang="es-ES" baseline="0" dirty="0" err="1" smtClean="0"/>
              <a:t>bower,gulp</a:t>
            </a:r>
            <a:r>
              <a:rPr lang="es-ES" baseline="0" dirty="0" smtClean="0"/>
              <a:t> </a:t>
            </a:r>
            <a:r>
              <a:rPr lang="es-ES" baseline="0" dirty="0" err="1" smtClean="0"/>
              <a:t>etc</a:t>
            </a:r>
            <a:r>
              <a:rPr lang="es-ES" baseline="0" dirty="0" smtClean="0"/>
              <a:t>)</a:t>
            </a:r>
          </a:p>
          <a:p>
            <a:r>
              <a:rPr lang="es-ES" baseline="0" dirty="0" smtClean="0"/>
              <a:t>  	-&gt; </a:t>
            </a:r>
            <a:r>
              <a:rPr lang="es-ES" baseline="0" dirty="0" err="1" smtClean="0"/>
              <a:t>wwwroot</a:t>
            </a:r>
            <a:endParaRPr lang="es-ES" baseline="0" dirty="0" smtClean="0"/>
          </a:p>
          <a:p>
            <a:r>
              <a:rPr lang="es-ES" baseline="0" dirty="0" smtClean="0"/>
              <a:t>   -&gt; ASP.NET ENV </a:t>
            </a:r>
          </a:p>
          <a:p>
            <a:r>
              <a:rPr lang="es-ES" baseline="0" dirty="0" smtClean="0"/>
              <a:t>  -&gt; </a:t>
            </a:r>
            <a:r>
              <a:rPr lang="es-ES" baseline="0" dirty="0" err="1" smtClean="0"/>
              <a:t>Algun</a:t>
            </a:r>
            <a:r>
              <a:rPr lang="es-ES" baseline="0" dirty="0" smtClean="0"/>
              <a:t> ejemplo sobre este tema</a:t>
            </a:r>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51713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smtClean="0"/>
              <a:t> Un primer vistazo a los proyectos web:</a:t>
            </a:r>
          </a:p>
          <a:p>
            <a:endParaRPr lang="es-ES" baseline="0" dirty="0" smtClean="0"/>
          </a:p>
          <a:p>
            <a:r>
              <a:rPr lang="es-ES" baseline="0" dirty="0" smtClean="0"/>
              <a:t>   -&gt;Toda la estructura inicial de nuestros proyectos web</a:t>
            </a:r>
          </a:p>
          <a:p>
            <a:r>
              <a:rPr lang="es-ES" baseline="0" dirty="0" smtClean="0"/>
              <a:t>	-&gt; trabajo con cliente ( </a:t>
            </a:r>
            <a:r>
              <a:rPr lang="es-ES" baseline="0" dirty="0" err="1" smtClean="0"/>
              <a:t>bower,gulp</a:t>
            </a:r>
            <a:r>
              <a:rPr lang="es-ES" baseline="0" dirty="0" smtClean="0"/>
              <a:t> </a:t>
            </a:r>
            <a:r>
              <a:rPr lang="es-ES" baseline="0" dirty="0" err="1" smtClean="0"/>
              <a:t>etc</a:t>
            </a:r>
            <a:r>
              <a:rPr lang="es-ES" baseline="0" dirty="0" smtClean="0"/>
              <a:t>)</a:t>
            </a:r>
          </a:p>
          <a:p>
            <a:r>
              <a:rPr lang="es-ES" baseline="0" dirty="0" smtClean="0"/>
              <a:t>  	-&gt; </a:t>
            </a:r>
            <a:r>
              <a:rPr lang="es-ES" baseline="0" dirty="0" err="1" smtClean="0"/>
              <a:t>wwwroot</a:t>
            </a:r>
            <a:endParaRPr lang="es-ES" baseline="0" dirty="0" smtClean="0"/>
          </a:p>
          <a:p>
            <a:r>
              <a:rPr lang="es-ES" baseline="0" dirty="0" smtClean="0"/>
              <a:t>   -&gt; ASP.NET ENV </a:t>
            </a:r>
          </a:p>
          <a:p>
            <a:r>
              <a:rPr lang="es-ES" baseline="0" dirty="0" smtClean="0"/>
              <a:t>  -&gt; </a:t>
            </a:r>
            <a:r>
              <a:rPr lang="es-ES" baseline="0" dirty="0" err="1" smtClean="0"/>
              <a:t>Algun</a:t>
            </a:r>
            <a:r>
              <a:rPr lang="es-ES" baseline="0" dirty="0" smtClean="0"/>
              <a:t> ejemplo sobre este tema</a:t>
            </a:r>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6389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82204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95737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smtClean="0"/>
              <a:t> Un primer vistazo a los proyectos web:</a:t>
            </a:r>
          </a:p>
          <a:p>
            <a:endParaRPr lang="es-ES" baseline="0" dirty="0" smtClean="0"/>
          </a:p>
          <a:p>
            <a:r>
              <a:rPr lang="es-ES" baseline="0" dirty="0" smtClean="0"/>
              <a:t>   -&gt;Toda la estructura inicial de nuestros proyectos web</a:t>
            </a:r>
          </a:p>
          <a:p>
            <a:r>
              <a:rPr lang="es-ES" baseline="0" dirty="0" smtClean="0"/>
              <a:t>	-&gt; trabajo con cliente ( </a:t>
            </a:r>
            <a:r>
              <a:rPr lang="es-ES" baseline="0" dirty="0" err="1" smtClean="0"/>
              <a:t>bower,gulp</a:t>
            </a:r>
            <a:r>
              <a:rPr lang="es-ES" baseline="0" dirty="0" smtClean="0"/>
              <a:t> </a:t>
            </a:r>
            <a:r>
              <a:rPr lang="es-ES" baseline="0" dirty="0" err="1" smtClean="0"/>
              <a:t>etc</a:t>
            </a:r>
            <a:r>
              <a:rPr lang="es-ES" baseline="0" dirty="0" smtClean="0"/>
              <a:t>)</a:t>
            </a:r>
          </a:p>
          <a:p>
            <a:r>
              <a:rPr lang="es-ES" baseline="0" dirty="0" smtClean="0"/>
              <a:t>  	-&gt; </a:t>
            </a:r>
            <a:r>
              <a:rPr lang="es-ES" baseline="0" dirty="0" err="1" smtClean="0"/>
              <a:t>wwwroot</a:t>
            </a:r>
            <a:endParaRPr lang="es-ES" baseline="0" dirty="0" smtClean="0"/>
          </a:p>
          <a:p>
            <a:r>
              <a:rPr lang="es-ES" baseline="0" dirty="0" smtClean="0"/>
              <a:t>   -&gt; ASP.NET ENV </a:t>
            </a:r>
          </a:p>
          <a:p>
            <a:r>
              <a:rPr lang="es-ES" baseline="0" dirty="0" smtClean="0"/>
              <a:t>  -&gt; </a:t>
            </a:r>
            <a:r>
              <a:rPr lang="es-ES" baseline="0" dirty="0" err="1" smtClean="0"/>
              <a:t>Algun</a:t>
            </a:r>
            <a:r>
              <a:rPr lang="es-ES" baseline="0" dirty="0" smtClean="0"/>
              <a:t> ejemplo sobre este tema</a:t>
            </a:r>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02446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72397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6107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2/22/2016 5:16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108500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20.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customXml" Target="../../customXml/item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customXml" Target="../../customXml/item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4" name="Rectangle 13"/>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4" y="2842982"/>
            <a:ext cx="12434887" cy="1107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19" rIns="91440" bIns="4571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err="1">
                <a:ln>
                  <a:noFill/>
                </a:ln>
                <a:solidFill>
                  <a:srgbClr val="FFFFFF"/>
                </a:solidFill>
                <a:effectLst/>
                <a:latin typeface="Segoe UI Light" panose="020B0502040204020203" pitchFamily="34" charset="0"/>
                <a:cs typeface="Segoe UI Light" panose="020B0502040204020203" pitchFamily="34" charset="0"/>
              </a:rPr>
              <a:t>dotNet</a:t>
            </a:r>
            <a:r>
              <a:rPr kumimoji="0" lang="es-ES" altLang="es-ES" sz="6600" i="0" u="none" strike="noStrike" cap="none" normalizeH="0" baseline="0" dirty="0">
                <a:ln>
                  <a:noFill/>
                </a:ln>
                <a:solidFill>
                  <a:srgbClr val="FFFFFF"/>
                </a:solidFill>
                <a:effectLst/>
                <a:latin typeface="Segoe UI Light" panose="020B0502040204020203" pitchFamily="34" charset="0"/>
                <a:cs typeface="Segoe UI Light" panose="020B0502040204020203" pitchFamily="34" charset="0"/>
              </a:rPr>
              <a:t> Spain Conference 2016</a:t>
            </a:r>
            <a:endParaRPr kumimoji="0" lang="es-ES" altLang="es-ES" sz="360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chemeClr val="bg1"/>
                </a:solidFill>
              </a:defRPr>
            </a:lvl1pPr>
            <a:lvl2pPr marL="342826" indent="0">
              <a:buNone/>
              <a:defRPr>
                <a:solidFill>
                  <a:schemeClr val="bg1"/>
                </a:solidFill>
              </a:defRPr>
            </a:lvl2pPr>
            <a:lvl3pPr marL="571376" indent="0">
              <a:buNone/>
              <a:defRPr>
                <a:solidFill>
                  <a:schemeClr val="bg1"/>
                </a:solidFill>
              </a:defRPr>
            </a:lvl3pPr>
            <a:lvl4pPr marL="799927" indent="0">
              <a:buNone/>
              <a:defRPr>
                <a:solidFill>
                  <a:schemeClr val="bg1"/>
                </a:solidFill>
              </a:defRPr>
            </a:lvl4pPr>
            <a:lvl5pPr marL="1028477" indent="0">
              <a:buNone/>
              <a:defRPr>
                <a:solidFill>
                  <a:schemeClr val="bg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a:t>Section1</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19" rtl="0" eaLnBrk="1" latinLnBrk="0" hangingPunct="1">
              <a:lnSpc>
                <a:spcPct val="90000"/>
              </a:lnSpc>
              <a:spcBef>
                <a:spcPct val="0"/>
              </a:spcBef>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Click to edit Master title style</a:t>
            </a:r>
          </a:p>
        </p:txBody>
      </p:sp>
      <p:sp>
        <p:nvSpPr>
          <p:cNvPr id="4" name="Text Placeholder 3"/>
          <p:cNvSpPr>
            <a:spLocks noGrp="1"/>
          </p:cNvSpPr>
          <p:nvPr>
            <p:ph type="body" sz="quarter" idx="10" hasCustomPrompt="1"/>
          </p:nvPr>
        </p:nvSpPr>
        <p:spPr>
          <a:xfrm>
            <a:off x="276972"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676954"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dirty="0"/>
              <a:t>First level</a:t>
            </a:r>
          </a:p>
          <a:p>
            <a:pPr marL="0" lvl="1" indent="0" algn="l" defTabSz="914144" rtl="0" eaLnBrk="1" latinLnBrk="0" hangingPunct="1">
              <a:spcBef>
                <a:spcPct val="20000"/>
              </a:spcBef>
              <a:spcAft>
                <a:spcPts val="816"/>
              </a:spcAft>
              <a:buFont typeface="Arial" pitchFamily="34" charset="0"/>
              <a:buNone/>
            </a:pPr>
            <a:r>
              <a:rPr lang="en-US" dirty="0"/>
              <a:t>Second level</a:t>
            </a:r>
          </a:p>
          <a:p>
            <a:pPr marL="0" lvl="2" indent="0" algn="l" defTabSz="914144" rtl="0" eaLnBrk="1" latinLnBrk="0" hangingPunct="1">
              <a:spcBef>
                <a:spcPct val="20000"/>
              </a:spcBef>
              <a:spcAft>
                <a:spcPts val="816"/>
              </a:spcAft>
              <a:buFont typeface="Arial" pitchFamily="34" charset="0"/>
              <a:buNone/>
            </a:pPr>
            <a:r>
              <a:rPr lang="en-US" dirty="0"/>
              <a:t>Third level</a:t>
            </a:r>
          </a:p>
        </p:txBody>
      </p:sp>
      <p:sp>
        <p:nvSpPr>
          <p:cNvPr id="6" name="Title 5"/>
          <p:cNvSpPr>
            <a:spLocks noGrp="1"/>
          </p:cNvSpPr>
          <p:nvPr>
            <p:ph type="title" hasCustomPrompt="1"/>
          </p:nvPr>
        </p:nvSpPr>
        <p:spPr/>
        <p:txBody>
          <a:bodyPr/>
          <a:lstStyle>
            <a:lvl1pPr>
              <a:defRPr b="0"/>
            </a:lvl1pPr>
          </a:lstStyle>
          <a:p>
            <a:r>
              <a:rPr lang="en-US" dirty="0"/>
              <a:t>Code section</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5"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6"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Q&amp;A</a:t>
            </a:r>
            <a:endParaRPr lang="es-ES" sz="5400" dirty="0"/>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1"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13" name="Title 1"/>
          <p:cNvSpPr txBox="1">
            <a:spLocks/>
          </p:cNvSpPr>
          <p:nvPr userDrawn="1"/>
        </p:nvSpPr>
        <p:spPr>
          <a:xfrm>
            <a:off x="274670" y="2998438"/>
            <a:ext cx="7009440"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a:t>No olvides realizar la encuesta</a:t>
            </a:r>
          </a:p>
        </p:txBody>
      </p:sp>
      <p:sp>
        <p:nvSpPr>
          <p:cNvPr id="4"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12"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¡Gracias!</a:t>
            </a:r>
            <a:endParaRPr lang="es-ES" sz="5400" dirty="0"/>
          </a:p>
        </p:txBody>
      </p:sp>
      <p:sp>
        <p:nvSpPr>
          <p:cNvPr id="9" name="Rectangle 8"/>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4485"/>
            <a:ext cx="11885682"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2" y="3147130"/>
            <a:ext cx="329142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13"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91" y="2125663"/>
            <a:ext cx="10057115"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13" y="1668463"/>
            <a:ext cx="2742850" cy="5029200"/>
          </a:xfrm>
        </p:spPr>
        <p:txBody>
          <a:bodyPr>
            <a:noAutofit/>
          </a:bodyPr>
          <a:lstStyle>
            <a:lvl1pPr marL="342891" indent="-342891">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sp>
        <p:nvSpPr>
          <p:cNvPr id="9" name="Title 1"/>
          <p:cNvSpPr>
            <a:spLocks noGrp="1"/>
          </p:cNvSpPr>
          <p:nvPr>
            <p:ph type="title" hasCustomPrompt="1"/>
          </p:nvPr>
        </p:nvSpPr>
        <p:spPr>
          <a:xfrm>
            <a:off x="274671" y="2117165"/>
            <a:ext cx="7009440" cy="1837298"/>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7918" y="677862"/>
            <a:ext cx="4650126"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44"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74608" y="1537563"/>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44" rtl="0" eaLnBrk="1" latinLnBrk="0" hangingPunct="1">
              <a:spcBef>
                <a:spcPct val="20000"/>
              </a:spcBef>
              <a:spcAft>
                <a:spcPts val="1632"/>
              </a:spcAft>
            </a:pPr>
            <a:r>
              <a:rPr lang="en-US"/>
              <a:t>Edit Master text styles</a:t>
            </a:r>
          </a:p>
        </p:txBody>
      </p:sp>
      <p:sp>
        <p:nvSpPr>
          <p:cNvPr id="6" name="Text Placeholder 8"/>
          <p:cNvSpPr>
            <a:spLocks noGrp="1"/>
          </p:cNvSpPr>
          <p:nvPr>
            <p:ph type="body" sz="quarter" idx="16" hasCustomPrompt="1"/>
          </p:nvPr>
        </p:nvSpPr>
        <p:spPr>
          <a:xfrm>
            <a:off x="274606" y="296864"/>
            <a:ext cx="11885682" cy="914400"/>
          </a:xfrm>
        </p:spPr>
        <p:txBody>
          <a:bodyPr vert="horz" lIns="182880" tIns="146304" rIns="182880" bIns="146304" rtlCol="0" anchor="t">
            <a:noAutofit/>
          </a:bodyPr>
          <a:lstStyle>
            <a:lvl1pPr marL="0" indent="0"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08"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44"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04" y="1535875"/>
            <a:ext cx="3931418"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a:t>Edit Master text styles</a:t>
            </a:r>
          </a:p>
          <a:p>
            <a:pPr marL="0" lvl="1" indent="0" algn="l" defTabSz="914144" rtl="0" eaLnBrk="1" latinLnBrk="0" hangingPunct="1">
              <a:spcBef>
                <a:spcPct val="20000"/>
              </a:spcBef>
              <a:spcAft>
                <a:spcPts val="816"/>
              </a:spcAft>
              <a:buFont typeface="Arial" pitchFamily="34" charset="0"/>
              <a:buNone/>
            </a:pPr>
            <a:r>
              <a:rPr lang="en-US"/>
              <a:t>Second level</a:t>
            </a:r>
          </a:p>
          <a:p>
            <a:pPr marL="0" lvl="2" indent="0" algn="l" defTabSz="914144"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06" y="2307518"/>
            <a:ext cx="1562995"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4409" y="2301240"/>
            <a:ext cx="3232492"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Click icon to add picture</a:t>
            </a:r>
          </a:p>
        </p:txBody>
      </p:sp>
      <p:sp>
        <p:nvSpPr>
          <p:cNvPr id="9" name="Picture Placeholder 12"/>
          <p:cNvSpPr>
            <a:spLocks noGrp="1"/>
          </p:cNvSpPr>
          <p:nvPr>
            <p:ph type="pic" sz="quarter" idx="19"/>
          </p:nvPr>
        </p:nvSpPr>
        <p:spPr>
          <a:xfrm>
            <a:off x="8257068" y="2302035"/>
            <a:ext cx="3903218"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7771" y="2301051"/>
            <a:ext cx="23464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06" y="2124075"/>
            <a:ext cx="5942842"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7" indent="0">
              <a:buNone/>
              <a:defRPr>
                <a:solidFill>
                  <a:schemeClr val="bg1"/>
                </a:solidFill>
              </a:defRPr>
            </a:lvl4pPr>
            <a:lvl5pPr marL="514150"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5999" y="2124075"/>
            <a:ext cx="5942842" cy="3657600"/>
          </a:xfrm>
          <a:solidFill>
            <a:schemeClr val="accent4"/>
          </a:solidFill>
        </p:spPr>
        <p:txBody>
          <a:bodyPr wrap="square" tIns="146304" bIns="146304">
            <a:noAutofit/>
          </a:bodyPr>
          <a:lstStyle>
            <a:lvl1pPr marL="0" indent="0">
              <a:spcBef>
                <a:spcPts val="918"/>
              </a:spcBef>
              <a:buClr>
                <a:schemeClr val="tx1"/>
              </a:buClr>
              <a:buFont typeface="Wingdings" pitchFamily="2" charset="2"/>
              <a:buNone/>
              <a:defRPr sz="3000">
                <a:solidFill>
                  <a:srgbClr val="FFFFFF"/>
                </a:solidFill>
              </a:defRPr>
            </a:lvl1pPr>
            <a:lvl2pPr marL="0" indent="0">
              <a:spcBef>
                <a:spcPts val="810"/>
              </a:spcBef>
              <a:buNone/>
              <a:defRPr sz="1500">
                <a:solidFill>
                  <a:srgbClr val="FFFFFF"/>
                </a:solidFill>
              </a:defRPr>
            </a:lvl2pPr>
            <a:lvl3pPr marL="173764" indent="0">
              <a:buNone/>
              <a:tabLst/>
              <a:defRPr sz="1500">
                <a:solidFill>
                  <a:srgbClr val="FFFFFF"/>
                </a:solidFill>
              </a:defRPr>
            </a:lvl3pPr>
            <a:lvl4pPr marL="345147" indent="0">
              <a:buNone/>
              <a:defRPr>
                <a:solidFill>
                  <a:srgbClr val="FFFFFF"/>
                </a:solidFill>
              </a:defRPr>
            </a:lvl4pPr>
            <a:lvl5pPr marL="514150"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270316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smtClean="0"/>
              <a:t>Click to edit Master title style</a:t>
            </a:r>
            <a:endParaRPr lang="es-ES"/>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s-ES"/>
          </a:p>
        </p:txBody>
      </p:sp>
      <p:sp>
        <p:nvSpPr>
          <p:cNvPr id="4" name="Date Placeholder 3"/>
          <p:cNvSpPr>
            <a:spLocks noGrp="1"/>
          </p:cNvSpPr>
          <p:nvPr>
            <p:ph type="dt" sz="half" idx="10"/>
          </p:nvPr>
        </p:nvSpPr>
        <p:spPr/>
        <p:txBody>
          <a:bodyPr/>
          <a:lstStyle/>
          <a:p>
            <a:fld id="{5BCEE692-FF0B-4470-95F4-F641513BB852}" type="datetimeFigureOut">
              <a:rPr lang="es-ES">
                <a:solidFill>
                  <a:prstClr val="black">
                    <a:tint val="75000"/>
                  </a:prstClr>
                </a:solidFill>
              </a:rPr>
              <a:pPr/>
              <a:t>22/02/2016</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7CF1D781-2862-4BF4-9B89-1148FAB2278E}" type="slidenum">
              <a:rPr lang="es-ES">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7943441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5BCEE692-FF0B-4470-95F4-F641513BB852}" type="datetimeFigureOut">
              <a:rPr lang="es-ES">
                <a:solidFill>
                  <a:prstClr val="black">
                    <a:tint val="75000"/>
                  </a:prstClr>
                </a:solidFill>
              </a:rPr>
              <a:pPr/>
              <a:t>22/02/2016</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7CF1D781-2862-4BF4-9B89-1148FAB2278E}" type="slidenum">
              <a:rPr lang="es-ES">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1754977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330" y="409845"/>
            <a:ext cx="4163977" cy="1531886"/>
          </a:xfrm>
          <a:prstGeom prst="rect">
            <a:avLst/>
          </a:prstGeom>
        </p:spPr>
      </p:pic>
      <p:graphicFrame>
        <p:nvGraphicFramePr>
          <p:cNvPr id="3" name="Table 2"/>
          <p:cNvGraphicFramePr>
            <a:graphicFrameLocks noGrp="1"/>
          </p:cNvGraphicFramePr>
          <p:nvPr userDrawn="1">
            <p:extLst>
              <p:ext uri="{D42A27DB-BD31-4B8C-83A1-F6EECF244321}">
                <p14:modId xmlns:p14="http://schemas.microsoft.com/office/powerpoint/2010/main" val="3063015096"/>
              </p:ext>
            </p:extLst>
          </p:nvPr>
        </p:nvGraphicFramePr>
        <p:xfrm>
          <a:off x="718615" y="1058862"/>
          <a:ext cx="10971400" cy="6400800"/>
        </p:xfrm>
        <a:graphic>
          <a:graphicData uri="http://schemas.openxmlformats.org/drawingml/2006/table">
            <a:tbl>
              <a:tblPr>
                <a:tableStyleId>{5C22544A-7EE6-4342-B048-85BDC9FD1C3A}</a:tableStyleId>
              </a:tblPr>
              <a:tblGrid>
                <a:gridCol w="2742850">
                  <a:extLst>
                    <a:ext uri="{9D8B030D-6E8A-4147-A177-3AD203B41FA5}">
                      <a16:colId xmlns="" xmlns:a16="http://schemas.microsoft.com/office/drawing/2014/main" val="714248959"/>
                    </a:ext>
                  </a:extLst>
                </a:gridCol>
                <a:gridCol w="2742850">
                  <a:extLst>
                    <a:ext uri="{9D8B030D-6E8A-4147-A177-3AD203B41FA5}">
                      <a16:colId xmlns="" xmlns:a16="http://schemas.microsoft.com/office/drawing/2014/main" val="3456172025"/>
                    </a:ext>
                  </a:extLst>
                </a:gridCol>
                <a:gridCol w="2742850">
                  <a:extLst>
                    <a:ext uri="{9D8B030D-6E8A-4147-A177-3AD203B41FA5}">
                      <a16:colId xmlns="" xmlns:a16="http://schemas.microsoft.com/office/drawing/2014/main" val="4156970815"/>
                    </a:ext>
                  </a:extLst>
                </a:gridCol>
                <a:gridCol w="2742850">
                  <a:extLst>
                    <a:ext uri="{9D8B030D-6E8A-4147-A177-3AD203B41FA5}">
                      <a16:colId xmlns="" xmlns:a16="http://schemas.microsoft.com/office/drawing/2014/main" val="1588856562"/>
                    </a:ext>
                  </a:extLst>
                </a:gridCol>
              </a:tblGrid>
              <a:tr h="914400">
                <a:tc>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74552546"/>
                  </a:ext>
                </a:extLst>
              </a:tr>
              <a:tr h="914400">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97496020"/>
                  </a:ext>
                </a:extLst>
              </a:tr>
              <a:tr h="914400">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572634805"/>
                  </a:ext>
                </a:extLst>
              </a:tr>
              <a:tr h="914400">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078093982"/>
                  </a:ext>
                </a:extLst>
              </a:tr>
              <a:tr h="9144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089054000"/>
                  </a:ext>
                </a:extLst>
              </a:tr>
              <a:tr h="914400">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938716887"/>
                  </a:ext>
                </a:extLst>
              </a:tr>
              <a:tr h="914400">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640125625"/>
                  </a:ext>
                </a:extLst>
              </a:tr>
            </a:tbl>
          </a:graphicData>
        </a:graphic>
      </p:graphicFrame>
      <p:pic>
        <p:nvPicPr>
          <p:cNvPr id="5" name="Picture 4" descr="https://www.desarrollaconmicrosoft.com/Areas/Dotnetspain2016/Content/Images/logo-altra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36211" y="1978963"/>
            <a:ext cx="2297677" cy="914400"/>
          </a:xfrm>
          <a:prstGeom prst="rect">
            <a:avLst/>
          </a:prstGeom>
          <a:noFill/>
          <a:ln>
            <a:noFill/>
          </a:ln>
        </p:spPr>
      </p:pic>
      <p:pic>
        <p:nvPicPr>
          <p:cNvPr id="9" name="Picture 8" descr="https://www.desarrollaconmicrosoft.com/Areas/Dotnetspain2016/Content/Images/logo-devsdna.jpg"/>
          <p:cNvPicPr>
            <a:picLocks noChangeAspect="1"/>
          </p:cNvPicPr>
          <p:nvPr userDrawn="1"/>
        </p:nvPicPr>
        <p:blipFill rotWithShape="1">
          <a:blip r:embed="rId4">
            <a:extLst>
              <a:ext uri="{28A0092B-C50C-407E-A947-70E740481C1C}">
                <a14:useLocalDpi xmlns:a14="http://schemas.microsoft.com/office/drawing/2010/main" val="0"/>
              </a:ext>
            </a:extLst>
          </a:blip>
          <a:srcRect t="2990" b="4412"/>
          <a:stretch/>
        </p:blipFill>
        <p:spPr bwMode="auto">
          <a:xfrm>
            <a:off x="9174095" y="1975580"/>
            <a:ext cx="2292886" cy="914400"/>
          </a:xfrm>
          <a:prstGeom prst="rect">
            <a:avLst/>
          </a:prstGeom>
          <a:noFill/>
          <a:ln>
            <a:noFill/>
          </a:ln>
          <a:extLst>
            <a:ext uri="{53640926-AAD7-44D8-BBD7-CCE9431645EC}">
              <a14:shadowObscured xmlns:a14="http://schemas.microsoft.com/office/drawing/2010/main"/>
            </a:ext>
          </a:extLst>
        </p:spPr>
      </p:pic>
      <p:pic>
        <p:nvPicPr>
          <p:cNvPr id="10" name="Picture 9" descr="https://www.desarrollaconmicrosoft.com/Areas/Dotnetspain2016/Content/Images/logo-encamina.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6216" y="2879195"/>
            <a:ext cx="2293677" cy="914400"/>
          </a:xfrm>
          <a:prstGeom prst="rect">
            <a:avLst/>
          </a:prstGeom>
          <a:noFill/>
          <a:ln>
            <a:noFill/>
          </a:ln>
        </p:spPr>
      </p:pic>
      <p:pic>
        <p:nvPicPr>
          <p:cNvPr id="11" name="Picture 10" descr="https://www.desarrollaconmicrosoft.com/Areas/Dotnetspain2016/Content/Images/logo-ilitia.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232927" y="2892425"/>
            <a:ext cx="1226184" cy="914400"/>
          </a:xfrm>
          <a:prstGeom prst="rect">
            <a:avLst/>
          </a:prstGeom>
          <a:noFill/>
          <a:ln>
            <a:noFill/>
          </a:ln>
        </p:spPr>
      </p:pic>
      <p:pic>
        <p:nvPicPr>
          <p:cNvPr id="12" name="Picture 11" descr="https://www.desarrollaconmicrosoft.com/Areas/Dotnetspain2016/Content/Images/logo-intelequi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452651" y="2887662"/>
            <a:ext cx="2297677" cy="914400"/>
          </a:xfrm>
          <a:prstGeom prst="rect">
            <a:avLst/>
          </a:prstGeom>
          <a:noFill/>
          <a:ln>
            <a:noFill/>
          </a:ln>
        </p:spPr>
      </p:pic>
      <p:pic>
        <p:nvPicPr>
          <p:cNvPr id="13" name="Picture 12" descr="https://www.desarrollaconmicrosoft.com/Areas/Dotnetspain2016/Content/Images/logo-plain.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193570" y="2887662"/>
            <a:ext cx="2297677" cy="914400"/>
          </a:xfrm>
          <a:prstGeom prst="rect">
            <a:avLst/>
          </a:prstGeom>
          <a:noFill/>
          <a:ln>
            <a:noFill/>
          </a:ln>
        </p:spPr>
      </p:pic>
      <p:pic>
        <p:nvPicPr>
          <p:cNvPr id="14" name="Picture 13" descr="https://www.desarrollaconmicrosoft.com/Areas/Dotnetspain2016/Content/Images/logo-sogeti.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941712" y="3802062"/>
            <a:ext cx="2297677" cy="914400"/>
          </a:xfrm>
          <a:prstGeom prst="rect">
            <a:avLst/>
          </a:prstGeom>
          <a:noFill/>
          <a:ln>
            <a:noFill/>
          </a:ln>
        </p:spPr>
      </p:pic>
      <p:pic>
        <p:nvPicPr>
          <p:cNvPr id="15" name="Picture 14" descr="https://www.desarrollaconmicrosoft.com/Areas/Dotnetspain2016/Content/Images/logo-pue.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947693" y="5365479"/>
            <a:ext cx="2297676" cy="914400"/>
          </a:xfrm>
          <a:prstGeom prst="rect">
            <a:avLst/>
          </a:prstGeom>
          <a:noFill/>
          <a:ln>
            <a:noFill/>
          </a:ln>
        </p:spPr>
      </p:pic>
      <p:pic>
        <p:nvPicPr>
          <p:cNvPr id="16" name="Picture 15" descr="https://www.desarrollaconmicrosoft.com/Areas/Dotnetspain2016/Content/Images/logo-ticjob.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703168" y="5365479"/>
            <a:ext cx="2297676" cy="914400"/>
          </a:xfrm>
          <a:prstGeom prst="rect">
            <a:avLst/>
          </a:prstGeom>
          <a:noFill/>
          <a:ln>
            <a:noFill/>
          </a:ln>
        </p:spPr>
      </p:pic>
      <p:sp>
        <p:nvSpPr>
          <p:cNvPr id="17" name="Rectangle 1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userDrawn="1"/>
        </p:nvPicPr>
        <p:blipFill>
          <a:blip r:embed="rId12"/>
          <a:stretch>
            <a:fillRect/>
          </a:stretch>
        </p:blipFill>
        <p:spPr>
          <a:xfrm>
            <a:off x="3469249" y="2056836"/>
            <a:ext cx="2742850" cy="747269"/>
          </a:xfrm>
          <a:prstGeom prst="rect">
            <a:avLst/>
          </a:prstGeom>
        </p:spPr>
      </p:pic>
      <p:pic>
        <p:nvPicPr>
          <p:cNvPr id="7" name="Picture 6"/>
          <p:cNvPicPr>
            <a:picLocks noChangeAspect="1"/>
          </p:cNvPicPr>
          <p:nvPr userDrawn="1"/>
        </p:nvPicPr>
        <p:blipFill>
          <a:blip r:embed="rId13"/>
          <a:stretch>
            <a:fillRect/>
          </a:stretch>
        </p:blipFill>
        <p:spPr>
          <a:xfrm>
            <a:off x="6208207" y="1973262"/>
            <a:ext cx="2742850" cy="914400"/>
          </a:xfrm>
          <a:prstGeom prst="rect">
            <a:avLst/>
          </a:prstGeom>
        </p:spPr>
      </p:pic>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smtClean="0"/>
              <a:t>Click to edit Master title style</a:t>
            </a:r>
            <a:endParaRPr lang="es-ES"/>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EE692-FF0B-4470-95F4-F641513BB852}" type="datetimeFigureOut">
              <a:rPr lang="es-ES">
                <a:solidFill>
                  <a:prstClr val="black">
                    <a:tint val="75000"/>
                  </a:prstClr>
                </a:solidFill>
              </a:rPr>
              <a:pPr/>
              <a:t>22/02/2016</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7CF1D781-2862-4BF4-9B89-1148FAB2278E}" type="slidenum">
              <a:rPr lang="es-ES">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2687030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Content Placeholder 2"/>
          <p:cNvSpPr>
            <a:spLocks noGrp="1"/>
          </p:cNvSpPr>
          <p:nvPr>
            <p:ph sz="half" idx="1"/>
          </p:nvPr>
        </p:nvSpPr>
        <p:spPr>
          <a:xfrm>
            <a:off x="854899" y="1861968"/>
            <a:ext cx="5284827"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Content Placeholder 3"/>
          <p:cNvSpPr>
            <a:spLocks noGrp="1"/>
          </p:cNvSpPr>
          <p:nvPr>
            <p:ph sz="half" idx="2"/>
          </p:nvPr>
        </p:nvSpPr>
        <p:spPr>
          <a:xfrm>
            <a:off x="6295162" y="1861968"/>
            <a:ext cx="5284827"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5" name="Date Placeholder 4"/>
          <p:cNvSpPr>
            <a:spLocks noGrp="1"/>
          </p:cNvSpPr>
          <p:nvPr>
            <p:ph type="dt" sz="half" idx="10"/>
          </p:nvPr>
        </p:nvSpPr>
        <p:spPr/>
        <p:txBody>
          <a:bodyPr/>
          <a:lstStyle/>
          <a:p>
            <a:fld id="{5BCEE692-FF0B-4470-95F4-F641513BB852}" type="datetimeFigureOut">
              <a:rPr lang="es-ES">
                <a:solidFill>
                  <a:prstClr val="black">
                    <a:tint val="75000"/>
                  </a:prstClr>
                </a:solidFill>
              </a:rPr>
              <a:pPr/>
              <a:t>22/02/2016</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7CF1D781-2862-4BF4-9B89-1148FAB2278E}" type="slidenum">
              <a:rPr lang="es-ES">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32702991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smtClean="0"/>
              <a:t>Click to edit Master title style</a:t>
            </a:r>
            <a:endParaRPr lang="es-ES"/>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7" name="Date Placeholder 6"/>
          <p:cNvSpPr>
            <a:spLocks noGrp="1"/>
          </p:cNvSpPr>
          <p:nvPr>
            <p:ph type="dt" sz="half" idx="10"/>
          </p:nvPr>
        </p:nvSpPr>
        <p:spPr/>
        <p:txBody>
          <a:bodyPr/>
          <a:lstStyle/>
          <a:p>
            <a:fld id="{5BCEE692-FF0B-4470-95F4-F641513BB852}" type="datetimeFigureOut">
              <a:rPr lang="es-ES">
                <a:solidFill>
                  <a:prstClr val="black">
                    <a:tint val="75000"/>
                  </a:prstClr>
                </a:solidFill>
              </a:rPr>
              <a:pPr/>
              <a:t>22/02/2016</a:t>
            </a:fld>
            <a:endParaRPr lang="es-ES">
              <a:solidFill>
                <a:prstClr val="black">
                  <a:tint val="75000"/>
                </a:prstClr>
              </a:solidFill>
            </a:endParaRPr>
          </a:p>
        </p:txBody>
      </p:sp>
      <p:sp>
        <p:nvSpPr>
          <p:cNvPr id="8" name="Footer Placeholder 7"/>
          <p:cNvSpPr>
            <a:spLocks noGrp="1"/>
          </p:cNvSpPr>
          <p:nvPr>
            <p:ph type="ftr" sz="quarter" idx="11"/>
          </p:nvPr>
        </p:nvSpPr>
        <p:spPr/>
        <p:txBody>
          <a:bodyPr/>
          <a:lstStyle/>
          <a:p>
            <a:endParaRPr lang="es-ES">
              <a:solidFill>
                <a:prstClr val="black">
                  <a:tint val="75000"/>
                </a:prstClr>
              </a:solidFill>
            </a:endParaRPr>
          </a:p>
        </p:txBody>
      </p:sp>
      <p:sp>
        <p:nvSpPr>
          <p:cNvPr id="9" name="Slide Number Placeholder 8"/>
          <p:cNvSpPr>
            <a:spLocks noGrp="1"/>
          </p:cNvSpPr>
          <p:nvPr>
            <p:ph type="sldNum" sz="quarter" idx="12"/>
          </p:nvPr>
        </p:nvSpPr>
        <p:spPr/>
        <p:txBody>
          <a:bodyPr/>
          <a:lstStyle/>
          <a:p>
            <a:fld id="{7CF1D781-2862-4BF4-9B89-1148FAB2278E}" type="slidenum">
              <a:rPr lang="es-ES">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2537580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Date Placeholder 2"/>
          <p:cNvSpPr>
            <a:spLocks noGrp="1"/>
          </p:cNvSpPr>
          <p:nvPr>
            <p:ph type="dt" sz="half" idx="10"/>
          </p:nvPr>
        </p:nvSpPr>
        <p:spPr/>
        <p:txBody>
          <a:bodyPr/>
          <a:lstStyle/>
          <a:p>
            <a:fld id="{5BCEE692-FF0B-4470-95F4-F641513BB852}" type="datetimeFigureOut">
              <a:rPr lang="es-ES">
                <a:solidFill>
                  <a:prstClr val="black">
                    <a:tint val="75000"/>
                  </a:prstClr>
                </a:solidFill>
              </a:rPr>
              <a:pPr/>
              <a:t>22/02/2016</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7CF1D781-2862-4BF4-9B89-1148FAB2278E}" type="slidenum">
              <a:rPr lang="es-ES">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14746321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EE692-FF0B-4470-95F4-F641513BB852}" type="datetimeFigureOut">
              <a:rPr lang="es-ES">
                <a:solidFill>
                  <a:prstClr val="black">
                    <a:tint val="75000"/>
                  </a:prstClr>
                </a:solidFill>
              </a:rPr>
              <a:pPr/>
              <a:t>22/02/2016</a:t>
            </a:fld>
            <a:endParaRPr lang="es-ES">
              <a:solidFill>
                <a:prstClr val="black">
                  <a:tint val="75000"/>
                </a:prstClr>
              </a:solidFill>
            </a:endParaRPr>
          </a:p>
        </p:txBody>
      </p:sp>
      <p:sp>
        <p:nvSpPr>
          <p:cNvPr id="3" name="Footer Placeholder 2"/>
          <p:cNvSpPr>
            <a:spLocks noGrp="1"/>
          </p:cNvSpPr>
          <p:nvPr>
            <p:ph type="ftr" sz="quarter" idx="11"/>
          </p:nvPr>
        </p:nvSpPr>
        <p:spPr/>
        <p:txBody>
          <a:bodyPr/>
          <a:lstStyle/>
          <a:p>
            <a:endParaRPr lang="es-ES">
              <a:solidFill>
                <a:prstClr val="black">
                  <a:tint val="75000"/>
                </a:prstClr>
              </a:solidFill>
            </a:endParaRPr>
          </a:p>
        </p:txBody>
      </p:sp>
      <p:sp>
        <p:nvSpPr>
          <p:cNvPr id="4" name="Slide Number Placeholder 3"/>
          <p:cNvSpPr>
            <a:spLocks noGrp="1"/>
          </p:cNvSpPr>
          <p:nvPr>
            <p:ph type="sldNum" sz="quarter" idx="12"/>
          </p:nvPr>
        </p:nvSpPr>
        <p:spPr/>
        <p:txBody>
          <a:bodyPr/>
          <a:lstStyle/>
          <a:p>
            <a:fld id="{7CF1D781-2862-4BF4-9B89-1148FAB2278E}" type="slidenum">
              <a:rPr lang="es-ES">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6576304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smtClean="0"/>
              <a:t>Click to edit Master title style</a:t>
            </a:r>
            <a:endParaRPr lang="es-ES"/>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EE692-FF0B-4470-95F4-F641513BB852}" type="datetimeFigureOut">
              <a:rPr lang="es-ES">
                <a:solidFill>
                  <a:prstClr val="black">
                    <a:tint val="75000"/>
                  </a:prstClr>
                </a:solidFill>
              </a:rPr>
              <a:pPr/>
              <a:t>22/02/2016</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7CF1D781-2862-4BF4-9B89-1148FAB2278E}" type="slidenum">
              <a:rPr lang="es-ES">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41024826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smtClean="0"/>
              <a:t>Click to edit Master title style</a:t>
            </a:r>
            <a:endParaRPr lang="es-ES"/>
          </a:p>
        </p:txBody>
      </p:sp>
      <p:sp>
        <p:nvSpPr>
          <p:cNvPr id="3" name="Picture Placeholder 2"/>
          <p:cNvSpPr>
            <a:spLocks noGrp="1"/>
          </p:cNvSpPr>
          <p:nvPr>
            <p:ph type="pic" idx="1"/>
          </p:nvPr>
        </p:nvSpPr>
        <p:spPr>
          <a:xfrm>
            <a:off x="5286447" y="1007083"/>
            <a:ext cx="6295162"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s-ES"/>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EE692-FF0B-4470-95F4-F641513BB852}" type="datetimeFigureOut">
              <a:rPr lang="es-ES">
                <a:solidFill>
                  <a:prstClr val="black">
                    <a:tint val="75000"/>
                  </a:prstClr>
                </a:solidFill>
              </a:rPr>
              <a:pPr/>
              <a:t>22/02/2016</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7CF1D781-2862-4BF4-9B89-1148FAB2278E}" type="slidenum">
              <a:rPr lang="es-ES">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8084334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5BCEE692-FF0B-4470-95F4-F641513BB852}" type="datetimeFigureOut">
              <a:rPr lang="es-ES">
                <a:solidFill>
                  <a:prstClr val="black">
                    <a:tint val="75000"/>
                  </a:prstClr>
                </a:solidFill>
              </a:rPr>
              <a:pPr/>
              <a:t>22/02/2016</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7CF1D781-2862-4BF4-9B89-1148FAB2278E}" type="slidenum">
              <a:rPr lang="es-ES">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33194066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smtClean="0"/>
              <a:t>Click to edit Master title style</a:t>
            </a:r>
            <a:endParaRPr lang="es-ES"/>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5BCEE692-FF0B-4470-95F4-F641513BB852}" type="datetimeFigureOut">
              <a:rPr lang="es-ES">
                <a:solidFill>
                  <a:prstClr val="black">
                    <a:tint val="75000"/>
                  </a:prstClr>
                </a:solidFill>
              </a:rPr>
              <a:pPr/>
              <a:t>22/02/2016</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7CF1D781-2862-4BF4-9B89-1148FAB2278E}" type="slidenum">
              <a:rPr lang="es-ES">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24316931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331" y="409845"/>
            <a:ext cx="4163977" cy="1531886"/>
          </a:xfrm>
          <a:prstGeom prst="rect">
            <a:avLst/>
          </a:prstGeom>
        </p:spPr>
      </p:pic>
      <p:graphicFrame>
        <p:nvGraphicFramePr>
          <p:cNvPr id="3" name="Table 2"/>
          <p:cNvGraphicFramePr>
            <a:graphicFrameLocks noGrp="1"/>
          </p:cNvGraphicFramePr>
          <p:nvPr userDrawn="1">
            <p:extLst/>
          </p:nvPr>
        </p:nvGraphicFramePr>
        <p:xfrm>
          <a:off x="718618" y="1668463"/>
          <a:ext cx="10971400" cy="5197108"/>
        </p:xfrm>
        <a:graphic>
          <a:graphicData uri="http://schemas.openxmlformats.org/drawingml/2006/table">
            <a:tbl>
              <a:tblPr>
                <a:tableStyleId>{5C22544A-7EE6-4342-B048-85BDC9FD1C3A}</a:tableStyleId>
              </a:tblPr>
              <a:tblGrid>
                <a:gridCol w="1371425">
                  <a:extLst>
                    <a:ext uri="{9D8B030D-6E8A-4147-A177-3AD203B41FA5}">
                      <a16:colId xmlns:a16="http://schemas.microsoft.com/office/drawing/2014/main" xmlns="" val="714248959"/>
                    </a:ext>
                  </a:extLst>
                </a:gridCol>
                <a:gridCol w="1371425">
                  <a:extLst>
                    <a:ext uri="{9D8B030D-6E8A-4147-A177-3AD203B41FA5}">
                      <a16:colId xmlns:a16="http://schemas.microsoft.com/office/drawing/2014/main" xmlns="" val="636315437"/>
                    </a:ext>
                  </a:extLst>
                </a:gridCol>
                <a:gridCol w="1371425">
                  <a:extLst>
                    <a:ext uri="{9D8B030D-6E8A-4147-A177-3AD203B41FA5}">
                      <a16:colId xmlns:a16="http://schemas.microsoft.com/office/drawing/2014/main" xmlns="" val="3456172025"/>
                    </a:ext>
                  </a:extLst>
                </a:gridCol>
                <a:gridCol w="1371425">
                  <a:extLst>
                    <a:ext uri="{9D8B030D-6E8A-4147-A177-3AD203B41FA5}">
                      <a16:colId xmlns:a16="http://schemas.microsoft.com/office/drawing/2014/main" xmlns="" val="218280144"/>
                    </a:ext>
                  </a:extLst>
                </a:gridCol>
                <a:gridCol w="1371425">
                  <a:extLst>
                    <a:ext uri="{9D8B030D-6E8A-4147-A177-3AD203B41FA5}">
                      <a16:colId xmlns:a16="http://schemas.microsoft.com/office/drawing/2014/main" xmlns="" val="4156970815"/>
                    </a:ext>
                  </a:extLst>
                </a:gridCol>
                <a:gridCol w="1371425">
                  <a:extLst>
                    <a:ext uri="{9D8B030D-6E8A-4147-A177-3AD203B41FA5}">
                      <a16:colId xmlns:a16="http://schemas.microsoft.com/office/drawing/2014/main" xmlns="" val="340238102"/>
                    </a:ext>
                  </a:extLst>
                </a:gridCol>
                <a:gridCol w="1371425">
                  <a:extLst>
                    <a:ext uri="{9D8B030D-6E8A-4147-A177-3AD203B41FA5}">
                      <a16:colId xmlns:a16="http://schemas.microsoft.com/office/drawing/2014/main" xmlns="" val="1588856562"/>
                    </a:ext>
                  </a:extLst>
                </a:gridCol>
                <a:gridCol w="1371425">
                  <a:extLst>
                    <a:ext uri="{9D8B030D-6E8A-4147-A177-3AD203B41FA5}">
                      <a16:colId xmlns:a16="http://schemas.microsoft.com/office/drawing/2014/main" xmlns="" val="1739759280"/>
                    </a:ext>
                  </a:extLst>
                </a:gridCol>
              </a:tblGrid>
              <a:tr h="371222">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sz="1800"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74552546"/>
                  </a:ext>
                </a:extLst>
              </a:tr>
              <a:tr h="371222">
                <a:tc>
                  <a:txBody>
                    <a:bodyPr/>
                    <a:lstStyle/>
                    <a:p>
                      <a:endParaRPr lang="es-ES_tradnl" sz="1800"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31000440"/>
                  </a:ext>
                </a:extLst>
              </a:tr>
              <a:tr h="371222">
                <a:tc>
                  <a:txBody>
                    <a:bodyPr/>
                    <a:lstStyle/>
                    <a:p>
                      <a:endParaRPr lang="es-ES_tradnl" sz="1800"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9725313"/>
                  </a:ext>
                </a:extLst>
              </a:tr>
              <a:tr h="371222">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97496020"/>
                  </a:ext>
                </a:extLst>
              </a:tr>
              <a:tr h="371222">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18663212"/>
                  </a:ext>
                </a:extLst>
              </a:tr>
              <a:tr h="371222">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68240268"/>
                  </a:ext>
                </a:extLst>
              </a:tr>
              <a:tr h="371222">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75702709"/>
                  </a:ext>
                </a:extLst>
              </a:tr>
              <a:tr h="371222">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72634805"/>
                  </a:ext>
                </a:extLst>
              </a:tr>
              <a:tr h="371222">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96734325"/>
                  </a:ext>
                </a:extLst>
              </a:tr>
              <a:tr h="371222">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563842204"/>
                  </a:ext>
                </a:extLst>
              </a:tr>
              <a:tr h="371222">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89054000"/>
                  </a:ext>
                </a:extLst>
              </a:tr>
              <a:tr h="3712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223884556"/>
                  </a:ext>
                </a:extLst>
              </a:tr>
              <a:tr h="3712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06770854"/>
                  </a:ext>
                </a:extLst>
              </a:tr>
              <a:tr h="371222">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800"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38716887"/>
                  </a:ext>
                </a:extLst>
              </a:tr>
            </a:tbl>
          </a:graphicData>
        </a:graphic>
      </p:graphicFrame>
      <p:pic>
        <p:nvPicPr>
          <p:cNvPr id="5" name="Picture 4" descr="https://www.desarrollaconmicrosoft.com/Areas/Dotnetspain2016/Content/Images/logo-altra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3600" y="2125662"/>
            <a:ext cx="2297677" cy="914400"/>
          </a:xfrm>
          <a:prstGeom prst="rect">
            <a:avLst/>
          </a:prstGeom>
          <a:noFill/>
          <a:ln>
            <a:noFill/>
          </a:ln>
        </p:spPr>
      </p:pic>
      <p:pic>
        <p:nvPicPr>
          <p:cNvPr id="9" name="Picture 8" descr="https://www.desarrollaconmicrosoft.com/Areas/Dotnetspain2016/Content/Images/logo-devsdna.jpg"/>
          <p:cNvPicPr>
            <a:picLocks noChangeAspect="1"/>
          </p:cNvPicPr>
          <p:nvPr userDrawn="1"/>
        </p:nvPicPr>
        <p:blipFill rotWithShape="1">
          <a:blip r:embed="rId4">
            <a:extLst>
              <a:ext uri="{28A0092B-C50C-407E-A947-70E740481C1C}">
                <a14:useLocalDpi xmlns:a14="http://schemas.microsoft.com/office/drawing/2010/main" val="0"/>
              </a:ext>
            </a:extLst>
          </a:blip>
          <a:srcRect t="2990" b="4412"/>
          <a:stretch/>
        </p:blipFill>
        <p:spPr bwMode="auto">
          <a:xfrm>
            <a:off x="9174095" y="2013086"/>
            <a:ext cx="2292886" cy="914400"/>
          </a:xfrm>
          <a:prstGeom prst="rect">
            <a:avLst/>
          </a:prstGeom>
          <a:noFill/>
          <a:ln>
            <a:noFill/>
          </a:ln>
          <a:extLst>
            <a:ext uri="{53640926-AAD7-44D8-BBD7-CCE9431645EC}">
              <a14:shadowObscured xmlns:a14="http://schemas.microsoft.com/office/drawing/2010/main"/>
            </a:ext>
          </a:extLst>
        </p:spPr>
      </p:pic>
      <p:pic>
        <p:nvPicPr>
          <p:cNvPr id="10" name="Picture 9" descr="https://www.desarrollaconmicrosoft.com/Areas/Dotnetspain2016/Content/Images/logo-encamina.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7601" y="3268373"/>
            <a:ext cx="2293677" cy="914400"/>
          </a:xfrm>
          <a:prstGeom prst="rect">
            <a:avLst/>
          </a:prstGeom>
          <a:noFill/>
          <a:ln>
            <a:noFill/>
          </a:ln>
        </p:spPr>
      </p:pic>
      <p:pic>
        <p:nvPicPr>
          <p:cNvPr id="11" name="Picture 10" descr="https://www.desarrollaconmicrosoft.com/Areas/Dotnetspain2016/Content/Images/logo-ilitia.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090383" y="3194779"/>
            <a:ext cx="1486554" cy="1108565"/>
          </a:xfrm>
          <a:prstGeom prst="rect">
            <a:avLst/>
          </a:prstGeom>
          <a:noFill/>
          <a:ln>
            <a:noFill/>
          </a:ln>
        </p:spPr>
      </p:pic>
      <p:pic>
        <p:nvPicPr>
          <p:cNvPr id="12" name="Picture 11" descr="https://www.desarrollaconmicrosoft.com/Areas/Dotnetspain2016/Content/Images/logo-intelequi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69305" y="3268373"/>
            <a:ext cx="2297677" cy="914400"/>
          </a:xfrm>
          <a:prstGeom prst="rect">
            <a:avLst/>
          </a:prstGeom>
          <a:noFill/>
          <a:ln>
            <a:noFill/>
          </a:ln>
        </p:spPr>
      </p:pic>
      <p:pic>
        <p:nvPicPr>
          <p:cNvPr id="13" name="Picture 12" descr="https://www.desarrollaconmicrosoft.com/Areas/Dotnetspain2016/Content/Images/logo-plain.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43601" y="4310887"/>
            <a:ext cx="2297677" cy="914400"/>
          </a:xfrm>
          <a:prstGeom prst="rect">
            <a:avLst/>
          </a:prstGeom>
          <a:noFill/>
          <a:ln>
            <a:noFill/>
          </a:ln>
        </p:spPr>
      </p:pic>
      <p:pic>
        <p:nvPicPr>
          <p:cNvPr id="14" name="Picture 13" descr="https://www.desarrollaconmicrosoft.com/Areas/Dotnetspain2016/Content/Images/logo-sogeti.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94623" y="4310887"/>
            <a:ext cx="2297677" cy="914400"/>
          </a:xfrm>
          <a:prstGeom prst="rect">
            <a:avLst/>
          </a:prstGeom>
          <a:noFill/>
          <a:ln>
            <a:noFill/>
          </a:ln>
        </p:spPr>
      </p:pic>
      <p:pic>
        <p:nvPicPr>
          <p:cNvPr id="15" name="Picture 14" descr="https://www.desarrollaconmicrosoft.com/Areas/Dotnetspain2016/Content/Images/logo-pue.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943600" y="5782684"/>
            <a:ext cx="2297676" cy="914400"/>
          </a:xfrm>
          <a:prstGeom prst="rect">
            <a:avLst/>
          </a:prstGeom>
          <a:noFill/>
          <a:ln>
            <a:noFill/>
          </a:ln>
        </p:spPr>
      </p:pic>
      <p:pic>
        <p:nvPicPr>
          <p:cNvPr id="16" name="Picture 15" descr="https://www.desarrollaconmicrosoft.com/Areas/Dotnetspain2016/Content/Images/logo-ticjob.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677461" y="5756511"/>
            <a:ext cx="2297676" cy="914400"/>
          </a:xfrm>
          <a:prstGeom prst="rect">
            <a:avLst/>
          </a:prstGeom>
          <a:noFill/>
          <a:ln>
            <a:noFill/>
          </a:ln>
        </p:spPr>
      </p:pic>
      <p:sp>
        <p:nvSpPr>
          <p:cNvPr id="17" name="Rectangle 16"/>
          <p:cNvSpPr/>
          <p:nvPr userDrawn="1"/>
        </p:nvSpPr>
        <p:spPr>
          <a:xfrm>
            <a:off x="8765986" y="6157051"/>
            <a:ext cx="3092061" cy="533636"/>
          </a:xfrm>
          <a:prstGeom prst="rect">
            <a:avLst/>
          </a:prstGeom>
        </p:spPr>
        <p:txBody>
          <a:bodyPr wrap="none">
            <a:spAutoFit/>
          </a:bodyPr>
          <a:lstStyle/>
          <a:p>
            <a:pPr algn="r" defTabSz="932597"/>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userDrawn="1"/>
        </p:nvPicPr>
        <p:blipFill>
          <a:blip r:embed="rId12"/>
          <a:stretch>
            <a:fillRect/>
          </a:stretch>
        </p:blipFill>
        <p:spPr>
          <a:xfrm>
            <a:off x="3677461" y="2193931"/>
            <a:ext cx="2302932" cy="914400"/>
          </a:xfrm>
          <a:prstGeom prst="rect">
            <a:avLst/>
          </a:prstGeom>
        </p:spPr>
      </p:pic>
      <p:pic>
        <p:nvPicPr>
          <p:cNvPr id="7" name="Picture 6"/>
          <p:cNvPicPr>
            <a:picLocks noChangeAspect="1"/>
          </p:cNvPicPr>
          <p:nvPr userDrawn="1"/>
        </p:nvPicPr>
        <p:blipFill>
          <a:blip r:embed="rId13"/>
          <a:stretch>
            <a:fillRect/>
          </a:stretch>
        </p:blipFill>
        <p:spPr>
          <a:xfrm>
            <a:off x="6200164" y="2038397"/>
            <a:ext cx="2742849" cy="914400"/>
          </a:xfrm>
          <a:prstGeom prst="rect">
            <a:avLst/>
          </a:prstGeom>
        </p:spPr>
      </p:pic>
      <p:pic>
        <p:nvPicPr>
          <p:cNvPr id="6" name="Picture 5"/>
          <p:cNvPicPr>
            <a:picLocks noChangeAspect="1"/>
          </p:cNvPicPr>
          <p:nvPr userDrawn="1"/>
        </p:nvPicPr>
        <p:blipFill>
          <a:blip r:embed="rId14"/>
          <a:stretch>
            <a:fillRect/>
          </a:stretch>
        </p:blipFill>
        <p:spPr>
          <a:xfrm>
            <a:off x="6685272" y="3150756"/>
            <a:ext cx="1779214" cy="914400"/>
          </a:xfrm>
          <a:prstGeom prst="rect">
            <a:avLst/>
          </a:prstGeom>
        </p:spPr>
      </p:pic>
      <p:pic>
        <p:nvPicPr>
          <p:cNvPr id="8" name="Picture 7"/>
          <p:cNvPicPr>
            <a:picLocks noChangeAspect="1"/>
          </p:cNvPicPr>
          <p:nvPr userDrawn="1"/>
        </p:nvPicPr>
        <p:blipFill>
          <a:blip r:embed="rId15"/>
          <a:stretch>
            <a:fillRect/>
          </a:stretch>
        </p:blipFill>
        <p:spPr>
          <a:xfrm>
            <a:off x="6199813" y="4025874"/>
            <a:ext cx="2743200" cy="1401256"/>
          </a:xfrm>
          <a:prstGeom prst="rect">
            <a:avLst/>
          </a:prstGeom>
        </p:spPr>
      </p:pic>
    </p:spTree>
    <p:extLst>
      <p:ext uri="{BB962C8B-B14F-4D97-AF65-F5344CB8AC3E}">
        <p14:creationId xmlns:p14="http://schemas.microsoft.com/office/powerpoint/2010/main" val="1190047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1"/>
            <a:ext cx="11885683" cy="2228302"/>
          </a:xfrm>
        </p:spPr>
        <p:txBody>
          <a:bodyPr>
            <a:spAutoFit/>
          </a:bodyPr>
          <a:lstStyle>
            <a:lvl1pPr marL="0" indent="0">
              <a:buNone/>
              <a:defRPr>
                <a:solidFill>
                  <a:schemeClr val="bg1"/>
                </a:solidFill>
              </a:defRPr>
            </a:lvl1pPr>
            <a:lvl2pPr marL="342891"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a:t>Section1</a:t>
            </a:r>
          </a:p>
          <a:p>
            <a:pPr lvl="1"/>
            <a:r>
              <a:rPr lang="en-US" dirty="0"/>
              <a:t>Subsection1</a:t>
            </a:r>
          </a:p>
          <a:p>
            <a:pPr lvl="1"/>
            <a:r>
              <a:rPr lang="en-US" dirty="0"/>
              <a:t>Subsection2</a:t>
            </a:r>
          </a:p>
          <a:p>
            <a:pPr lvl="0"/>
            <a:r>
              <a:rPr lang="en-US" dirty="0"/>
              <a:t>Section2</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Agenda</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479" y="483677"/>
            <a:ext cx="1810881"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7034" y="448803"/>
            <a:ext cx="2964950" cy="1283012"/>
          </a:xfrm>
          <a:prstGeom prst="rect">
            <a:avLst/>
          </a:prstGeom>
        </p:spPr>
      </p:pic>
    </p:spTree>
    <p:extLst>
      <p:ext uri="{BB962C8B-B14F-4D97-AF65-F5344CB8AC3E}">
        <p14:creationId xmlns:p14="http://schemas.microsoft.com/office/powerpoint/2010/main" val="252797631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4887" cy="6992469"/>
          </a:xfrm>
          <a:prstGeom prst="rect">
            <a:avLst/>
          </a:prstGeom>
        </p:spPr>
      </p:pic>
      <p:sp>
        <p:nvSpPr>
          <p:cNvPr id="14" name="Dark gradation bottom"/>
          <p:cNvSpPr/>
          <p:nvPr userDrawn="1"/>
        </p:nvSpPr>
        <p:spPr bwMode="gray">
          <a:xfrm flipV="1">
            <a:off x="0" y="-3"/>
            <a:ext cx="12445170"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5169"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03" y="2125663"/>
            <a:ext cx="6399984"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16" y="2125662"/>
            <a:ext cx="6401571"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03" y="4228783"/>
            <a:ext cx="6399984"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273" y="6182441"/>
            <a:ext cx="1552733"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047" y="448803"/>
            <a:ext cx="2964950" cy="1283012"/>
          </a:xfrm>
          <a:prstGeom prst="rect">
            <a:avLst/>
          </a:prstGeom>
        </p:spPr>
      </p:pic>
    </p:spTree>
    <p:extLst>
      <p:ext uri="{BB962C8B-B14F-4D97-AF65-F5344CB8AC3E}">
        <p14:creationId xmlns:p14="http://schemas.microsoft.com/office/powerpoint/2010/main" val="4012750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68" y="2117165"/>
            <a:ext cx="822848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047" y="448803"/>
            <a:ext cx="2964950"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273" y="6182441"/>
            <a:ext cx="1552733" cy="332660"/>
          </a:xfrm>
          <a:prstGeom prst="rect">
            <a:avLst/>
          </a:prstGeom>
        </p:spPr>
      </p:pic>
    </p:spTree>
    <p:extLst>
      <p:ext uri="{BB962C8B-B14F-4D97-AF65-F5344CB8AC3E}">
        <p14:creationId xmlns:p14="http://schemas.microsoft.com/office/powerpoint/2010/main" val="1202577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04" y="2125663"/>
            <a:ext cx="8228549"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8" y="2125678"/>
            <a:ext cx="822848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666" y="3955786"/>
            <a:ext cx="822848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273" y="6182441"/>
            <a:ext cx="1552733"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047" y="448803"/>
            <a:ext cx="2964950" cy="1283012"/>
          </a:xfrm>
          <a:prstGeom prst="rect">
            <a:avLst/>
          </a:prstGeom>
        </p:spPr>
      </p:pic>
    </p:spTree>
    <p:extLst>
      <p:ext uri="{BB962C8B-B14F-4D97-AF65-F5344CB8AC3E}">
        <p14:creationId xmlns:p14="http://schemas.microsoft.com/office/powerpoint/2010/main" val="1372330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8" y="1211287"/>
            <a:ext cx="822848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5" y="1209973"/>
            <a:ext cx="8228548"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03" y="3954464"/>
            <a:ext cx="822853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7034" y="448803"/>
            <a:ext cx="2964950" cy="1283012"/>
          </a:xfrm>
          <a:prstGeom prst="rect">
            <a:avLst/>
          </a:prstGeom>
        </p:spPr>
      </p:pic>
    </p:spTree>
    <p:extLst>
      <p:ext uri="{BB962C8B-B14F-4D97-AF65-F5344CB8AC3E}">
        <p14:creationId xmlns:p14="http://schemas.microsoft.com/office/powerpoint/2010/main" val="2502666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8" y="1211287"/>
            <a:ext cx="822848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5" y="1209973"/>
            <a:ext cx="8228548"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7034" y="448803"/>
            <a:ext cx="2964950" cy="1283012"/>
          </a:xfrm>
          <a:prstGeom prst="rect">
            <a:avLst/>
          </a:prstGeom>
        </p:spPr>
      </p:pic>
    </p:spTree>
    <p:extLst>
      <p:ext uri="{BB962C8B-B14F-4D97-AF65-F5344CB8AC3E}">
        <p14:creationId xmlns:p14="http://schemas.microsoft.com/office/powerpoint/2010/main" val="2105470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7034" y="448803"/>
            <a:ext cx="2964950" cy="1283012"/>
          </a:xfrm>
          <a:prstGeom prst="rect">
            <a:avLst/>
          </a:prstGeom>
        </p:spPr>
      </p:pic>
    </p:spTree>
    <p:extLst>
      <p:ext uri="{BB962C8B-B14F-4D97-AF65-F5344CB8AC3E}">
        <p14:creationId xmlns:p14="http://schemas.microsoft.com/office/powerpoint/2010/main" val="52201664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7034" y="448803"/>
            <a:ext cx="2964950" cy="1283012"/>
          </a:xfrm>
          <a:prstGeom prst="rect">
            <a:avLst/>
          </a:prstGeom>
        </p:spPr>
      </p:pic>
    </p:spTree>
    <p:extLst>
      <p:ext uri="{BB962C8B-B14F-4D97-AF65-F5344CB8AC3E}">
        <p14:creationId xmlns:p14="http://schemas.microsoft.com/office/powerpoint/2010/main" val="52086268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7034" y="448803"/>
            <a:ext cx="2964950" cy="1283012"/>
          </a:xfrm>
          <a:prstGeom prst="rect">
            <a:avLst/>
          </a:prstGeom>
        </p:spPr>
      </p:pic>
    </p:spTree>
    <p:extLst>
      <p:ext uri="{BB962C8B-B14F-4D97-AF65-F5344CB8AC3E}">
        <p14:creationId xmlns:p14="http://schemas.microsoft.com/office/powerpoint/2010/main" val="209278462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7034" y="448803"/>
            <a:ext cx="2964950" cy="1283012"/>
          </a:xfrm>
          <a:prstGeom prst="rect">
            <a:avLst/>
          </a:prstGeom>
        </p:spPr>
      </p:pic>
    </p:spTree>
    <p:extLst>
      <p:ext uri="{BB962C8B-B14F-4D97-AF65-F5344CB8AC3E}">
        <p14:creationId xmlns:p14="http://schemas.microsoft.com/office/powerpoint/2010/main" val="15556951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6497" y="1212859"/>
            <a:ext cx="7923791" cy="2092881"/>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08" y="1585051"/>
            <a:ext cx="3657134" cy="3657600"/>
          </a:xfrm>
          <a:prstGeom prst="ellipse">
            <a:avLst/>
          </a:prstGeom>
        </p:spPr>
        <p:txBody>
          <a:bodyPr anchor="ctr" anchorCtr="0">
            <a:normAutofit/>
          </a:bodyPr>
          <a:lstStyle>
            <a:lvl1pPr>
              <a:defRPr sz="1600"/>
            </a:lvl1pPr>
          </a:lstStyle>
          <a:p>
            <a:r>
              <a:rPr lang="en-US" dirty="0"/>
              <a:t>Click icon to add picture</a:t>
            </a:r>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04" y="1212850"/>
            <a:ext cx="11888047"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306200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04" y="1212850"/>
            <a:ext cx="11888047"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501717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2764519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348193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05" y="1212849"/>
            <a:ext cx="54856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4587" y="1212849"/>
            <a:ext cx="54856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631086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05" y="1212850"/>
            <a:ext cx="54856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4587" y="1212850"/>
            <a:ext cx="54856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68245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05" y="1212850"/>
            <a:ext cx="54856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4587" y="1212850"/>
            <a:ext cx="54856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78185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05" y="1212850"/>
            <a:ext cx="54856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4587" y="1212850"/>
            <a:ext cx="54856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184987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5447525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0" y="1211264"/>
            <a:ext cx="11888047" cy="917575"/>
          </a:xfrm>
        </p:spPr>
        <p:txBody>
          <a:bodyPr/>
          <a:lstStyle>
            <a:lvl1pPr>
              <a:defRPr sz="7198" baseline="0"/>
            </a:lvl1pPr>
          </a:lstStyle>
          <a:p>
            <a:r>
              <a:rPr lang="en-US" smtClean="0"/>
              <a:t>Click to edit Master title style</a:t>
            </a:r>
            <a:endParaRPr lang="en-US" dirty="0"/>
          </a:p>
        </p:txBody>
      </p:sp>
    </p:spTree>
    <p:extLst>
      <p:ext uri="{BB962C8B-B14F-4D97-AF65-F5344CB8AC3E}">
        <p14:creationId xmlns:p14="http://schemas.microsoft.com/office/powerpoint/2010/main" val="75116925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1722" y="1222350"/>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554" y="367267"/>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8" name="Picture Placeholder 12"/>
          <p:cNvSpPr>
            <a:spLocks noGrp="1"/>
          </p:cNvSpPr>
          <p:nvPr>
            <p:ph type="pic" sz="quarter" idx="20"/>
          </p:nvPr>
        </p:nvSpPr>
        <p:spPr>
          <a:xfrm>
            <a:off x="655554" y="3230912"/>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15" name="Text Placeholder 3"/>
          <p:cNvSpPr>
            <a:spLocks noGrp="1"/>
          </p:cNvSpPr>
          <p:nvPr>
            <p:ph type="body" sz="quarter" idx="22" hasCustomPrompt="1"/>
          </p:nvPr>
        </p:nvSpPr>
        <p:spPr>
          <a:xfrm>
            <a:off x="3781722" y="4130623"/>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3"/>
          <p:cNvSpPr>
            <a:spLocks noGrp="1"/>
          </p:cNvSpPr>
          <p:nvPr>
            <p:ph type="body" sz="quarter" idx="23" hasCustomPrompt="1"/>
          </p:nvPr>
        </p:nvSpPr>
        <p:spPr>
          <a:xfrm>
            <a:off x="3758816" y="3230912"/>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
        <p:nvSpPr>
          <p:cNvPr id="18" name="Text Placeholder 3"/>
          <p:cNvSpPr>
            <a:spLocks noGrp="1"/>
          </p:cNvSpPr>
          <p:nvPr>
            <p:ph type="body" sz="quarter" idx="24" hasCustomPrompt="1"/>
          </p:nvPr>
        </p:nvSpPr>
        <p:spPr>
          <a:xfrm>
            <a:off x="3781722" y="367275"/>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7" y="2125664"/>
            <a:ext cx="8218764"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24280177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7" y="2125664"/>
            <a:ext cx="8218764"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25940315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07"/>
            <a:ext cx="10057115"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0303" y="5126038"/>
            <a:ext cx="54857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5917159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4"/>
            <a:ext cx="10057115"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0303" y="4868847"/>
            <a:ext cx="54857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1839447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0" y="2430463"/>
            <a:ext cx="11885684"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p:txBody>
      </p:sp>
      <p:sp>
        <p:nvSpPr>
          <p:cNvPr id="4" name="Title 1"/>
          <p:cNvSpPr>
            <a:spLocks noGrp="1"/>
          </p:cNvSpPr>
          <p:nvPr>
            <p:ph type="title"/>
          </p:nvPr>
        </p:nvSpPr>
        <p:spPr>
          <a:xfrm>
            <a:off x="282540" y="1211264"/>
            <a:ext cx="11888047" cy="917575"/>
          </a:xfrm>
        </p:spPr>
        <p:txBody>
          <a:bodyPr/>
          <a:lstStyle>
            <a:lvl1pPr>
              <a:defRPr sz="719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5928978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85361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9089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30428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46767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03010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2117165"/>
            <a:ext cx="11885618"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95181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593" y="286004"/>
            <a:ext cx="11374085" cy="78650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5484" y="1429994"/>
            <a:ext cx="11374085" cy="22315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74441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rgbClr val="67217A"/>
                </a:solidFill>
              </a:defRPr>
            </a:lvl1pPr>
          </a:lstStyle>
          <a:p>
            <a:r>
              <a:rPr lang="en-US" dirty="0"/>
              <a:t>Section1</a:t>
            </a:r>
          </a:p>
        </p:txBody>
      </p:sp>
    </p:spTree>
    <p:extLst>
      <p:ext uri="{BB962C8B-B14F-4D97-AF65-F5344CB8AC3E}">
        <p14:creationId xmlns:p14="http://schemas.microsoft.com/office/powerpoint/2010/main" val="2523717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image" Target="../media/image21.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3.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image" Target="../media/image22.png"/><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8" y="295283"/>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8" y="1212860"/>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2254" y="3050569"/>
            <a:ext cx="6995160" cy="894021"/>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75" r:id="rId1"/>
    <p:sldLayoutId id="2147484264" r:id="rId2"/>
    <p:sldLayoutId id="2147484274"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7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7" r:id="rId24"/>
    <p:sldLayoutId id="2147484263" r:id="rId25"/>
    <p:sldLayoutId id="2147484307" r:id="rId26"/>
    <p:sldLayoutId id="2147484333" r:id="rId27"/>
  </p:sldLayoutIdLst>
  <p:transition>
    <p:fade/>
  </p:transition>
  <p:txStyles>
    <p:titleStyle>
      <a:lvl1pPr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91" marR="0" indent="-342891" algn="l" defTabSz="93271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85" marR="0" indent="-241294" algn="l" defTabSz="9327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80"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74"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269"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4" userDrawn="1">
          <p15:clr>
            <a:srgbClr val="5ACBF0"/>
          </p15:clr>
        </p15:guide>
        <p15:guide id="10" pos="4780" userDrawn="1">
          <p15:clr>
            <a:srgbClr val="5ACBF0"/>
          </p15:clr>
        </p15:guide>
        <p15:guide id="11" pos="5356" userDrawn="1">
          <p15:clr>
            <a:srgbClr val="5ACBF0"/>
          </p15:clr>
        </p15:guide>
        <p15:guide id="12" pos="5932" userDrawn="1">
          <p15:clr>
            <a:srgbClr val="5ACBF0"/>
          </p15:clr>
        </p15:guide>
        <p15:guide id="13"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smtClean="0"/>
              <a:t>Click to edit Master title style</a:t>
            </a:r>
            <a:endParaRPr lang="es-ES"/>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5BCEE692-FF0B-4470-95F4-F641513BB852}" type="datetimeFigureOut">
              <a:rPr lang="es-ES" smtClean="0">
                <a:solidFill>
                  <a:prstClr val="black">
                    <a:tint val="75000"/>
                  </a:prstClr>
                </a:solidFill>
              </a:rPr>
              <a:pPr defTabSz="932597"/>
              <a:t>22/02/2016</a:t>
            </a:fld>
            <a:endParaRPr lang="es-ES" smtClean="0">
              <a:solidFill>
                <a:prstClr val="black">
                  <a:tint val="75000"/>
                </a:prstClr>
              </a:solidFill>
            </a:endParaRPr>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s-ES" smtClean="0">
              <a:solidFill>
                <a:prstClr val="black">
                  <a:tint val="75000"/>
                </a:prstClr>
              </a:solidFill>
            </a:endParaRPr>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7CF1D781-2862-4BF4-9B89-1148FAB2278E}" type="slidenum">
              <a:rPr lang="es-ES" smtClean="0">
                <a:solidFill>
                  <a:prstClr val="black">
                    <a:tint val="75000"/>
                  </a:prstClr>
                </a:solidFill>
              </a:rPr>
              <a:pPr defTabSz="932597"/>
              <a:t>‹#›</a:t>
            </a:fld>
            <a:endParaRPr lang="es-ES" smtClean="0">
              <a:solidFill>
                <a:prstClr val="black">
                  <a:tint val="75000"/>
                </a:prstClr>
              </a:solidFill>
            </a:endParaRPr>
          </a:p>
        </p:txBody>
      </p:sp>
    </p:spTree>
    <p:extLst>
      <p:ext uri="{BB962C8B-B14F-4D97-AF65-F5344CB8AC3E}">
        <p14:creationId xmlns:p14="http://schemas.microsoft.com/office/powerpoint/2010/main" val="1961893899"/>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06" y="1212851"/>
            <a:ext cx="11885681"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0777" y="1944362"/>
            <a:ext cx="4298019" cy="409299"/>
          </a:xfrm>
          <a:prstGeom prst="rect">
            <a:avLst/>
          </a:prstGeom>
        </p:spPr>
      </p:pic>
    </p:spTree>
    <p:extLst>
      <p:ext uri="{BB962C8B-B14F-4D97-AF65-F5344CB8AC3E}">
        <p14:creationId xmlns:p14="http://schemas.microsoft.com/office/powerpoint/2010/main" val="3206377502"/>
      </p:ext>
    </p:extLst>
  </p:cSld>
  <p:clrMap bg1="dk1" tx1="lt1" bg2="dk2" tx2="lt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 id="2147484374" r:id="rId27"/>
    <p:sldLayoutId id="2147484375" r:id="rId28"/>
    <p:sldLayoutId id="2147484376" r:id="rId29"/>
    <p:sldLayoutId id="2147484377" r:id="rId30"/>
    <p:sldLayoutId id="2147484378" r:id="rId31"/>
    <p:sldLayoutId id="2147484379" r:id="rId32"/>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5"/>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spnet/Configuration"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spnet/Configuration"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aspnet/Configuration"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spnet/Logging"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spnet/Hosting"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spnet/Hosting"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spnet/mvc"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spnet/mvc"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spnet/mvc"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spnet/mvc"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spnet/mvc"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aspnetmvc.readthedocs.org/projects/mvc/en/latest/views/tag-helpers/authoring.html"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https://github.com/aspnet/mvc"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3.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061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9205" y="1973262"/>
            <a:ext cx="11885683" cy="1948497"/>
          </a:xfrm>
        </p:spPr>
        <p:txBody>
          <a:bodyPr/>
          <a:lstStyle/>
          <a:p>
            <a:r>
              <a:rPr lang="en-US" dirty="0" smtClean="0"/>
              <a:t>@</a:t>
            </a:r>
            <a:r>
              <a:rPr lang="en-US" dirty="0" err="1"/>
              <a:t>powershell</a:t>
            </a:r>
            <a:r>
              <a:rPr lang="en-US" dirty="0"/>
              <a:t> -</a:t>
            </a:r>
            <a:r>
              <a:rPr lang="en-US" dirty="0" err="1"/>
              <a:t>NoProfile</a:t>
            </a:r>
            <a:r>
              <a:rPr lang="en-US" dirty="0"/>
              <a:t> -</a:t>
            </a:r>
            <a:r>
              <a:rPr lang="en-US" dirty="0" err="1"/>
              <a:t>ExecutionPolicy</a:t>
            </a:r>
            <a:r>
              <a:rPr lang="en-US" dirty="0"/>
              <a:t> unrestricted -Command "&amp;{$Branch='dev';</a:t>
            </a:r>
            <a:r>
              <a:rPr lang="en-US" dirty="0" err="1"/>
              <a:t>iex</a:t>
            </a:r>
            <a:r>
              <a:rPr lang="en-US" dirty="0"/>
              <a:t> ((new-object </a:t>
            </a:r>
            <a:r>
              <a:rPr lang="en-US" dirty="0" err="1"/>
              <a:t>net.webclient</a:t>
            </a:r>
            <a:r>
              <a:rPr lang="en-US" dirty="0"/>
              <a:t>).</a:t>
            </a:r>
            <a:r>
              <a:rPr lang="en-US" dirty="0" err="1"/>
              <a:t>DownloadString</a:t>
            </a:r>
            <a:endParaRPr lang="es-ES" dirty="0" smtClean="0"/>
          </a:p>
          <a:p>
            <a:r>
              <a:rPr lang="es-ES" dirty="0"/>
              <a:t>	</a:t>
            </a:r>
            <a:endParaRPr lang="es-ES" dirty="0" smtClean="0"/>
          </a:p>
          <a:p>
            <a:endParaRPr lang="es-ES" dirty="0"/>
          </a:p>
        </p:txBody>
      </p:sp>
      <p:sp>
        <p:nvSpPr>
          <p:cNvPr id="3" name="Title 2"/>
          <p:cNvSpPr>
            <a:spLocks noGrp="1"/>
          </p:cNvSpPr>
          <p:nvPr>
            <p:ph type="title"/>
          </p:nvPr>
        </p:nvSpPr>
        <p:spPr/>
        <p:txBody>
          <a:bodyPr/>
          <a:lstStyle/>
          <a:p>
            <a:r>
              <a:rPr lang="en-US" dirty="0" smtClean="0"/>
              <a:t>ASP .NET Core MVC – Current Setup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94" y="5173662"/>
            <a:ext cx="5556720" cy="609600"/>
          </a:xfrm>
          <a:prstGeom prst="rect">
            <a:avLst/>
          </a:prstGeom>
        </p:spPr>
      </p:pic>
    </p:spTree>
    <p:extLst>
      <p:ext uri="{BB962C8B-B14F-4D97-AF65-F5344CB8AC3E}">
        <p14:creationId xmlns:p14="http://schemas.microsoft.com/office/powerpoint/2010/main" val="79007251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3530" y="1592262"/>
            <a:ext cx="11885683" cy="4124206"/>
          </a:xfrm>
        </p:spPr>
        <p:txBody>
          <a:bodyPr/>
          <a:lstStyle/>
          <a:p>
            <a:pPr marL="571500" indent="-571500">
              <a:buFont typeface="Arial" panose="020B0604020202020204" pitchFamily="34" charset="0"/>
              <a:buChar char="•"/>
            </a:pPr>
            <a:r>
              <a:rPr lang="es-ES" dirty="0" smtClean="0"/>
              <a:t>DNVM</a:t>
            </a:r>
          </a:p>
          <a:p>
            <a:pPr marL="571500" indent="-571500">
              <a:buFont typeface="Arial" panose="020B0604020202020204" pitchFamily="34" charset="0"/>
              <a:buChar char="•"/>
            </a:pPr>
            <a:r>
              <a:rPr lang="es-ES" dirty="0" smtClean="0"/>
              <a:t>DNX</a:t>
            </a:r>
          </a:p>
          <a:p>
            <a:pPr marL="571500" indent="-571500">
              <a:buFont typeface="Arial" panose="020B0604020202020204" pitchFamily="34" charset="0"/>
              <a:buChar char="•"/>
            </a:pPr>
            <a:r>
              <a:rPr lang="es-ES" dirty="0" smtClean="0"/>
              <a:t>DNU</a:t>
            </a:r>
          </a:p>
          <a:p>
            <a:pPr marL="571500" indent="-571500">
              <a:buFont typeface="Arial" panose="020B0604020202020204" pitchFamily="34" charset="0"/>
              <a:buChar char="•"/>
            </a:pPr>
            <a:r>
              <a:rPr lang="es-ES" dirty="0" err="1" smtClean="0"/>
              <a:t>Commands</a:t>
            </a:r>
            <a:r>
              <a:rPr lang="es-ES" dirty="0" smtClean="0"/>
              <a:t> / Global </a:t>
            </a:r>
            <a:r>
              <a:rPr lang="es-ES" dirty="0" err="1" smtClean="0"/>
              <a:t>Commands</a:t>
            </a:r>
            <a:endParaRPr lang="es-ES" dirty="0" smtClean="0"/>
          </a:p>
          <a:p>
            <a:r>
              <a:rPr lang="es-ES" dirty="0"/>
              <a:t>	</a:t>
            </a:r>
            <a:endParaRPr lang="es-ES" dirty="0" smtClean="0"/>
          </a:p>
          <a:p>
            <a:endParaRPr lang="es-ES" dirty="0"/>
          </a:p>
        </p:txBody>
      </p:sp>
      <p:sp>
        <p:nvSpPr>
          <p:cNvPr id="3" name="Title 2"/>
          <p:cNvSpPr>
            <a:spLocks noGrp="1"/>
          </p:cNvSpPr>
          <p:nvPr>
            <p:ph type="title"/>
          </p:nvPr>
        </p:nvSpPr>
        <p:spPr/>
        <p:txBody>
          <a:bodyPr/>
          <a:lstStyle/>
          <a:p>
            <a:r>
              <a:rPr lang="en-US" dirty="0" smtClean="0"/>
              <a:t>ASP .NET Core </a:t>
            </a:r>
            <a:endParaRPr lang="en-US" dirty="0"/>
          </a:p>
        </p:txBody>
      </p:sp>
    </p:spTree>
    <p:extLst>
      <p:ext uri="{BB962C8B-B14F-4D97-AF65-F5344CB8AC3E}">
        <p14:creationId xmlns:p14="http://schemas.microsoft.com/office/powerpoint/2010/main" val="4695023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044" y="2963862"/>
            <a:ext cx="5714206" cy="1837298"/>
          </a:xfrm>
        </p:spPr>
        <p:txBody>
          <a:bodyPr/>
          <a:lstStyle/>
          <a:p>
            <a:r>
              <a:rPr lang="es-ES" dirty="0" err="1" smtClean="0"/>
              <a:t>Talk</a:t>
            </a:r>
            <a:r>
              <a:rPr lang="es-ES" dirty="0" smtClean="0"/>
              <a:t> </a:t>
            </a:r>
            <a:r>
              <a:rPr lang="es-ES" dirty="0" err="1" smtClean="0"/>
              <a:t>is</a:t>
            </a:r>
            <a:r>
              <a:rPr lang="es-ES" dirty="0" smtClean="0"/>
              <a:t> </a:t>
            </a:r>
            <a:r>
              <a:rPr lang="es-ES" dirty="0" err="1" smtClean="0"/>
              <a:t>cheap</a:t>
            </a:r>
            <a:r>
              <a:rPr lang="es-ES" dirty="0"/>
              <a:t/>
            </a:r>
            <a:br>
              <a:rPr lang="es-ES" dirty="0"/>
            </a:br>
            <a:r>
              <a:rPr lang="es-ES" dirty="0" smtClean="0"/>
              <a:t>…show me </a:t>
            </a:r>
            <a:r>
              <a:rPr lang="es-ES" dirty="0" err="1" smtClean="0"/>
              <a:t>the</a:t>
            </a:r>
            <a:r>
              <a:rPr lang="es-ES" dirty="0" smtClean="0"/>
              <a:t> </a:t>
            </a:r>
            <a:r>
              <a:rPr lang="es-ES" dirty="0" err="1" smtClean="0"/>
              <a:t>code</a:t>
            </a:r>
            <a:r>
              <a:rPr lang="es-ES" dirty="0" smtClean="0"/>
              <a:t>!</a:t>
            </a:r>
            <a:br>
              <a:rPr lang="es-ES" dirty="0" smtClean="0"/>
            </a:br>
            <a:endParaRPr lang="en-US" dirty="0"/>
          </a:p>
        </p:txBody>
      </p:sp>
      <p:sp>
        <p:nvSpPr>
          <p:cNvPr id="2" name="Rectangle 1"/>
          <p:cNvSpPr/>
          <p:nvPr/>
        </p:nvSpPr>
        <p:spPr>
          <a:xfrm>
            <a:off x="10027444" y="6316662"/>
            <a:ext cx="8105625" cy="369332"/>
          </a:xfrm>
          <a:prstGeom prst="rect">
            <a:avLst/>
          </a:prstGeom>
        </p:spPr>
        <p:txBody>
          <a:bodyPr wrap="square">
            <a:spAutoFit/>
          </a:bodyPr>
          <a:lstStyle/>
          <a:p>
            <a:r>
              <a:rPr lang="es-ES" dirty="0">
                <a:solidFill>
                  <a:schemeClr val="bg1"/>
                </a:solidFill>
              </a:rPr>
              <a:t>#</a:t>
            </a:r>
            <a:r>
              <a:rPr lang="es-ES" dirty="0" smtClean="0">
                <a:solidFill>
                  <a:schemeClr val="bg1"/>
                </a:solidFill>
              </a:rPr>
              <a:t>dotNetSpain2016</a:t>
            </a:r>
            <a:endParaRPr lang="es-ES" dirty="0"/>
          </a:p>
        </p:txBody>
      </p:sp>
      <p:sp>
        <p:nvSpPr>
          <p:cNvPr id="4" name="AutoShape 2" descr="Resultado de imagen de github"/>
          <p:cNvSpPr>
            <a:spLocks noChangeAspect="1" noChangeArrowheads="1"/>
          </p:cNvSpPr>
          <p:nvPr/>
        </p:nvSpPr>
        <p:spPr bwMode="auto">
          <a:xfrm>
            <a:off x="959644" y="1211262"/>
            <a:ext cx="838200" cy="83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Rectangle 4"/>
          <p:cNvSpPr/>
          <p:nvPr/>
        </p:nvSpPr>
        <p:spPr>
          <a:xfrm>
            <a:off x="3093244" y="4145900"/>
            <a:ext cx="649537" cy="1569660"/>
          </a:xfrm>
          <a:prstGeom prst="rect">
            <a:avLst/>
          </a:prstGeom>
        </p:spPr>
        <p:txBody>
          <a:bodyPr wrap="none">
            <a:spAutoFit/>
          </a:bodyPr>
          <a:lstStyle/>
          <a:p>
            <a:r>
              <a:rPr lang="es-ES" sz="9600" dirty="0">
                <a:solidFill>
                  <a:schemeClr val="accent4">
                    <a:lumMod val="60000"/>
                    <a:lumOff val="40000"/>
                  </a:schemeClr>
                </a:solidFill>
              </a:rPr>
              <a:t>”</a:t>
            </a:r>
            <a:endParaRPr lang="es-ES" dirty="0">
              <a:solidFill>
                <a:schemeClr val="accent4">
                  <a:lumMod val="60000"/>
                  <a:lumOff val="40000"/>
                </a:schemeClr>
              </a:solidFill>
            </a:endParaRPr>
          </a:p>
        </p:txBody>
      </p:sp>
      <p:sp>
        <p:nvSpPr>
          <p:cNvPr id="8" name="Rectangle 7"/>
          <p:cNvSpPr/>
          <p:nvPr/>
        </p:nvSpPr>
        <p:spPr>
          <a:xfrm>
            <a:off x="-30956" y="2430462"/>
            <a:ext cx="649537" cy="1569660"/>
          </a:xfrm>
          <a:prstGeom prst="rect">
            <a:avLst/>
          </a:prstGeom>
        </p:spPr>
        <p:txBody>
          <a:bodyPr wrap="none">
            <a:spAutoFit/>
          </a:bodyPr>
          <a:lstStyle/>
          <a:p>
            <a:r>
              <a:rPr lang="es-ES" sz="9600" dirty="0">
                <a:solidFill>
                  <a:schemeClr val="accent4">
                    <a:lumMod val="60000"/>
                    <a:lumOff val="40000"/>
                  </a:schemeClr>
                </a:solidFill>
              </a:rPr>
              <a:t>”</a:t>
            </a:r>
            <a:endParaRPr lang="es-ES" dirty="0">
              <a:solidFill>
                <a:schemeClr val="accent4">
                  <a:lumMod val="60000"/>
                  <a:lumOff val="40000"/>
                </a:schemeClr>
              </a:solidFill>
            </a:endParaRPr>
          </a:p>
        </p:txBody>
      </p:sp>
    </p:spTree>
    <p:extLst>
      <p:ext uri="{BB962C8B-B14F-4D97-AF65-F5344CB8AC3E}">
        <p14:creationId xmlns:p14="http://schemas.microsoft.com/office/powerpoint/2010/main" val="103176297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831425"/>
            <a:ext cx="12041211" cy="3447098"/>
          </a:xfrm>
        </p:spPr>
        <p:txBody>
          <a:bodyPr/>
          <a:lstStyle/>
          <a:p>
            <a:pPr marL="571500" indent="-571500">
              <a:buFont typeface="Arial" panose="020B0604020202020204" pitchFamily="34" charset="0"/>
              <a:buChar char="•"/>
            </a:pPr>
            <a:endParaRPr lang="es-ES" dirty="0" smtClean="0"/>
          </a:p>
          <a:p>
            <a:pPr marL="571500" indent="-571500">
              <a:buFont typeface="Arial" panose="020B0604020202020204" pitchFamily="34" charset="0"/>
              <a:buChar char="•"/>
            </a:pPr>
            <a:r>
              <a:rPr lang="es-ES" dirty="0" err="1" smtClean="0"/>
              <a:t>Startup</a:t>
            </a:r>
            <a:endParaRPr lang="es-ES" dirty="0" smtClean="0">
              <a:solidFill>
                <a:srgbClr val="FF0000"/>
              </a:solidFill>
            </a:endParaRPr>
          </a:p>
          <a:p>
            <a:pPr marL="571500" indent="-571500">
              <a:buFont typeface="Arial" panose="020B0604020202020204" pitchFamily="34" charset="0"/>
              <a:buChar char="•"/>
            </a:pPr>
            <a:r>
              <a:rPr lang="es-ES" dirty="0" smtClean="0"/>
              <a:t>Configure</a:t>
            </a:r>
          </a:p>
          <a:p>
            <a:pPr marL="571500" indent="-571500">
              <a:buFont typeface="Arial" panose="020B0604020202020204" pitchFamily="34" charset="0"/>
              <a:buChar char="•"/>
            </a:pPr>
            <a:r>
              <a:rPr lang="es-ES" dirty="0" smtClean="0"/>
              <a:t>Configure </a:t>
            </a:r>
            <a:r>
              <a:rPr lang="es-ES" dirty="0" err="1" smtClean="0"/>
              <a:t>Services</a:t>
            </a:r>
            <a:endParaRPr lang="es-ES" dirty="0" smtClean="0"/>
          </a:p>
          <a:p>
            <a:endParaRPr lang="es-ES" dirty="0"/>
          </a:p>
        </p:txBody>
      </p:sp>
      <p:sp>
        <p:nvSpPr>
          <p:cNvPr id="3" name="Title 2"/>
          <p:cNvSpPr>
            <a:spLocks noGrp="1"/>
          </p:cNvSpPr>
          <p:nvPr>
            <p:ph type="title"/>
          </p:nvPr>
        </p:nvSpPr>
        <p:spPr/>
        <p:txBody>
          <a:bodyPr/>
          <a:lstStyle/>
          <a:p>
            <a:r>
              <a:rPr lang="en-US" dirty="0" smtClean="0"/>
              <a:t>ASP.NET Core 1.0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844" y="1212858"/>
            <a:ext cx="7192092" cy="4602938"/>
          </a:xfrm>
          <a:prstGeom prst="rect">
            <a:avLst/>
          </a:prstGeom>
        </p:spPr>
      </p:pic>
    </p:spTree>
    <p:extLst>
      <p:ext uri="{BB962C8B-B14F-4D97-AF65-F5344CB8AC3E}">
        <p14:creationId xmlns:p14="http://schemas.microsoft.com/office/powerpoint/2010/main" val="333689712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47990"/>
            <a:ext cx="12041211" cy="4733604"/>
          </a:xfrm>
        </p:spPr>
        <p:txBody>
          <a:bodyPr/>
          <a:lstStyle/>
          <a:p>
            <a:pPr marL="571500" indent="-571500">
              <a:buFont typeface="Arial" panose="020B0604020202020204" pitchFamily="34" charset="0"/>
              <a:buChar char="•"/>
            </a:pPr>
            <a:r>
              <a:rPr lang="es-ES" dirty="0" smtClean="0"/>
              <a:t>Configure</a:t>
            </a:r>
          </a:p>
          <a:p>
            <a:pPr marL="914326" lvl="1" indent="-571500">
              <a:buFont typeface="Arial" panose="020B0604020202020204" pitchFamily="34" charset="0"/>
              <a:buChar char="•"/>
            </a:pPr>
            <a:r>
              <a:rPr lang="es-ES" dirty="0" err="1" smtClean="0"/>
              <a:t>IApplicationBuilder</a:t>
            </a:r>
            <a:endParaRPr lang="es-ES" dirty="0" smtClean="0"/>
          </a:p>
          <a:p>
            <a:pPr marL="914326" lvl="1" indent="-571500">
              <a:buFont typeface="Arial" panose="020B0604020202020204" pitchFamily="34" charset="0"/>
              <a:buChar char="•"/>
            </a:pPr>
            <a:r>
              <a:rPr lang="es-ES" dirty="0" smtClean="0"/>
              <a:t>Nuevos middleware</a:t>
            </a:r>
          </a:p>
          <a:p>
            <a:pPr marL="1142876" lvl="2" indent="-571500">
              <a:buFont typeface="Arial" panose="020B0604020202020204" pitchFamily="34" charset="0"/>
              <a:buChar char="•"/>
            </a:pPr>
            <a:r>
              <a:rPr lang="es-ES" dirty="0" smtClean="0"/>
              <a:t>Run / </a:t>
            </a:r>
            <a:r>
              <a:rPr lang="es-ES" dirty="0" err="1" smtClean="0"/>
              <a:t>Map</a:t>
            </a:r>
            <a:r>
              <a:rPr lang="es-ES" dirty="0" smtClean="0"/>
              <a:t> …</a:t>
            </a:r>
          </a:p>
          <a:p>
            <a:pPr marL="914326" lvl="1" indent="-571500">
              <a:buFont typeface="Arial" panose="020B0604020202020204" pitchFamily="34" charset="0"/>
              <a:buChar char="•"/>
            </a:pPr>
            <a:r>
              <a:rPr lang="es-ES" dirty="0" err="1" smtClean="0"/>
              <a:t>UseXXX</a:t>
            </a:r>
            <a:r>
              <a:rPr lang="es-ES" dirty="0" smtClean="0"/>
              <a:t> extensión </a:t>
            </a:r>
            <a:r>
              <a:rPr lang="es-ES" dirty="0" err="1" smtClean="0"/>
              <a:t>methods</a:t>
            </a:r>
            <a:endParaRPr lang="es-ES" dirty="0" smtClean="0"/>
          </a:p>
          <a:p>
            <a:pPr marL="914326" lvl="1" indent="-571500">
              <a:buFont typeface="Arial" panose="020B0604020202020204" pitchFamily="34" charset="0"/>
              <a:buChar char="•"/>
            </a:pPr>
            <a:r>
              <a:rPr lang="es-ES" dirty="0" err="1" smtClean="0"/>
              <a:t>Out</a:t>
            </a:r>
            <a:r>
              <a:rPr lang="es-ES" dirty="0" smtClean="0"/>
              <a:t>-of-box</a:t>
            </a:r>
          </a:p>
          <a:p>
            <a:pPr marL="1142876" lvl="2" indent="-571500">
              <a:buFont typeface="Arial" panose="020B0604020202020204" pitchFamily="34" charset="0"/>
              <a:buChar char="•"/>
            </a:pPr>
            <a:r>
              <a:rPr lang="es-ES" dirty="0" err="1" smtClean="0"/>
              <a:t>UseMVC</a:t>
            </a:r>
            <a:endParaRPr lang="es-ES" dirty="0" smtClean="0"/>
          </a:p>
          <a:p>
            <a:pPr marL="1142876" lvl="2" indent="-571500">
              <a:buFont typeface="Arial" panose="020B0604020202020204" pitchFamily="34" charset="0"/>
              <a:buChar char="•"/>
            </a:pPr>
            <a:r>
              <a:rPr lang="es-ES" dirty="0" err="1" smtClean="0"/>
              <a:t>UseStaticFiles</a:t>
            </a:r>
            <a:endParaRPr lang="es-ES" dirty="0" smtClean="0"/>
          </a:p>
          <a:p>
            <a:pPr marL="1142876" lvl="2" indent="-571500">
              <a:buFont typeface="Arial" panose="020B0604020202020204" pitchFamily="34" charset="0"/>
              <a:buChar char="•"/>
            </a:pPr>
            <a:r>
              <a:rPr lang="es-ES" dirty="0" err="1" smtClean="0"/>
              <a:t>UseBrowserLink</a:t>
            </a:r>
            <a:endParaRPr lang="es-ES" dirty="0" smtClean="0"/>
          </a:p>
          <a:p>
            <a:pPr marL="1142876" lvl="2" indent="-571500">
              <a:buFont typeface="Arial" panose="020B0604020202020204" pitchFamily="34" charset="0"/>
              <a:buChar char="•"/>
            </a:pPr>
            <a:r>
              <a:rPr lang="es-ES" dirty="0" smtClean="0"/>
              <a:t>…</a:t>
            </a:r>
          </a:p>
          <a:p>
            <a:endParaRPr lang="es-ES" dirty="0"/>
          </a:p>
        </p:txBody>
      </p:sp>
      <p:sp>
        <p:nvSpPr>
          <p:cNvPr id="3" name="Title 2"/>
          <p:cNvSpPr>
            <a:spLocks noGrp="1"/>
          </p:cNvSpPr>
          <p:nvPr>
            <p:ph type="title"/>
          </p:nvPr>
        </p:nvSpPr>
        <p:spPr/>
        <p:txBody>
          <a:bodyPr/>
          <a:lstStyle/>
          <a:p>
            <a:r>
              <a:rPr lang="en-US" dirty="0" smtClean="0"/>
              <a:t>ASP.NET Core 1.0</a:t>
            </a:r>
            <a:endParaRPr lang="en-US" dirty="0"/>
          </a:p>
        </p:txBody>
      </p:sp>
    </p:spTree>
    <p:extLst>
      <p:ext uri="{BB962C8B-B14F-4D97-AF65-F5344CB8AC3E}">
        <p14:creationId xmlns:p14="http://schemas.microsoft.com/office/powerpoint/2010/main" val="232772472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3497" y="1212858"/>
            <a:ext cx="12041211" cy="6629507"/>
          </a:xfrm>
        </p:spPr>
        <p:txBody>
          <a:bodyPr/>
          <a:lstStyle/>
          <a:p>
            <a:pPr marL="571500" indent="-571500">
              <a:buFont typeface="Arial" panose="020B0604020202020204" pitchFamily="34" charset="0"/>
              <a:buChar char="•"/>
            </a:pPr>
            <a:r>
              <a:rPr lang="es-ES" dirty="0" err="1" smtClean="0"/>
              <a:t>ConfigureServices</a:t>
            </a:r>
            <a:endParaRPr lang="es-ES" dirty="0" smtClean="0"/>
          </a:p>
          <a:p>
            <a:pPr marL="914326" lvl="1" indent="-571500">
              <a:buFont typeface="Arial" panose="020B0604020202020204" pitchFamily="34" charset="0"/>
              <a:buChar char="•"/>
            </a:pPr>
            <a:r>
              <a:rPr lang="es-ES" dirty="0" smtClean="0"/>
              <a:t>Nuestro sistema de dependencias</a:t>
            </a:r>
          </a:p>
          <a:p>
            <a:pPr marL="914326" lvl="1" indent="-571500">
              <a:buFont typeface="Arial" panose="020B0604020202020204" pitchFamily="34" charset="0"/>
              <a:buChar char="•"/>
            </a:pPr>
            <a:r>
              <a:rPr lang="es-ES" dirty="0" err="1" smtClean="0"/>
              <a:t>IServiceCollection</a:t>
            </a:r>
            <a:endParaRPr lang="es-ES" dirty="0" smtClean="0"/>
          </a:p>
          <a:p>
            <a:pPr marL="1142876" lvl="2" indent="-571500">
              <a:buFont typeface="Arial" panose="020B0604020202020204" pitchFamily="34" charset="0"/>
              <a:buChar char="•"/>
            </a:pPr>
            <a:r>
              <a:rPr lang="es-ES" dirty="0" err="1" smtClean="0"/>
              <a:t>AddTransient</a:t>
            </a:r>
            <a:endParaRPr lang="es-ES" dirty="0" smtClean="0"/>
          </a:p>
          <a:p>
            <a:pPr marL="1142876" lvl="2" indent="-571500">
              <a:buFont typeface="Arial" panose="020B0604020202020204" pitchFamily="34" charset="0"/>
              <a:buChar char="•"/>
            </a:pPr>
            <a:r>
              <a:rPr lang="es-ES" dirty="0" err="1" smtClean="0"/>
              <a:t>AddScoped</a:t>
            </a:r>
            <a:endParaRPr lang="es-ES" dirty="0" smtClean="0"/>
          </a:p>
          <a:p>
            <a:pPr marL="1142876" lvl="2" indent="-571500">
              <a:buFont typeface="Arial" panose="020B0604020202020204" pitchFamily="34" charset="0"/>
              <a:buChar char="•"/>
            </a:pPr>
            <a:r>
              <a:rPr lang="es-ES" dirty="0" err="1" smtClean="0"/>
              <a:t>AddSingleton</a:t>
            </a:r>
            <a:endParaRPr lang="es-ES" dirty="0" smtClean="0"/>
          </a:p>
          <a:p>
            <a:pPr marL="1142876" lvl="2" indent="-571500">
              <a:buFont typeface="Arial" panose="020B0604020202020204" pitchFamily="34" charset="0"/>
              <a:buChar char="•"/>
            </a:pPr>
            <a:r>
              <a:rPr lang="es-ES" dirty="0" err="1" smtClean="0"/>
              <a:t>AddInstance</a:t>
            </a:r>
            <a:endParaRPr lang="es-ES" dirty="0" smtClean="0"/>
          </a:p>
          <a:p>
            <a:pPr marL="914326" lvl="1" indent="-571500">
              <a:buFont typeface="Arial" panose="020B0604020202020204" pitchFamily="34" charset="0"/>
              <a:buChar char="•"/>
            </a:pPr>
            <a:r>
              <a:rPr lang="es-ES" dirty="0" err="1" smtClean="0"/>
              <a:t>IServiceProvider</a:t>
            </a:r>
            <a:endParaRPr lang="es-ES" dirty="0" smtClean="0"/>
          </a:p>
          <a:p>
            <a:pPr marL="1142876" lvl="2" indent="-571500">
              <a:buFont typeface="Arial" panose="020B0604020202020204" pitchFamily="34" charset="0"/>
              <a:buChar char="•"/>
            </a:pPr>
            <a:r>
              <a:rPr lang="es-ES" dirty="0" err="1" smtClean="0"/>
              <a:t>HttpContext</a:t>
            </a:r>
            <a:r>
              <a:rPr lang="es-ES" dirty="0" smtClean="0"/>
              <a:t>.[</a:t>
            </a:r>
            <a:r>
              <a:rPr lang="es-ES" dirty="0" err="1" smtClean="0"/>
              <a:t>RequestServices|ApplicationServices</a:t>
            </a:r>
            <a:r>
              <a:rPr lang="es-ES" dirty="0" smtClean="0"/>
              <a:t>]</a:t>
            </a:r>
          </a:p>
          <a:p>
            <a:pPr marL="914326" lvl="1" indent="-571500">
              <a:buFont typeface="Arial" panose="020B0604020202020204" pitchFamily="34" charset="0"/>
              <a:buChar char="•"/>
            </a:pPr>
            <a:r>
              <a:rPr lang="es-ES" dirty="0" smtClean="0"/>
              <a:t>Funciona con 3-party </a:t>
            </a:r>
          </a:p>
          <a:p>
            <a:pPr marL="914326" lvl="1" indent="-571500">
              <a:buFont typeface="Arial" panose="020B0604020202020204" pitchFamily="34" charset="0"/>
              <a:buChar char="•"/>
            </a:pPr>
            <a:r>
              <a:rPr lang="es-ES" dirty="0" err="1" smtClean="0"/>
              <a:t>Patron</a:t>
            </a:r>
            <a:r>
              <a:rPr lang="es-ES" dirty="0" smtClean="0"/>
              <a:t> </a:t>
            </a:r>
            <a:r>
              <a:rPr lang="es-ES" dirty="0" err="1" smtClean="0"/>
              <a:t>AddXX</a:t>
            </a:r>
            <a:endParaRPr lang="es-ES" dirty="0" smtClean="0"/>
          </a:p>
          <a:p>
            <a:pPr marL="1142876" lvl="2" indent="-571500">
              <a:buFont typeface="Arial" panose="020B0604020202020204" pitchFamily="34" charset="0"/>
              <a:buChar char="•"/>
            </a:pPr>
            <a:r>
              <a:rPr lang="es-ES" dirty="0" err="1" smtClean="0"/>
              <a:t>AddEntityFramework</a:t>
            </a:r>
            <a:endParaRPr lang="es-ES" dirty="0" smtClean="0"/>
          </a:p>
          <a:p>
            <a:pPr marL="1142876" lvl="2" indent="-571500">
              <a:buFont typeface="Arial" panose="020B0604020202020204" pitchFamily="34" charset="0"/>
              <a:buChar char="•"/>
            </a:pPr>
            <a:r>
              <a:rPr lang="es-ES" dirty="0" err="1" smtClean="0"/>
              <a:t>AddMvc</a:t>
            </a:r>
            <a:r>
              <a:rPr lang="es-ES" dirty="0" smtClean="0"/>
              <a:t> / </a:t>
            </a:r>
            <a:r>
              <a:rPr lang="es-ES" dirty="0" err="1" smtClean="0"/>
              <a:t>AddIdentity</a:t>
            </a:r>
            <a:endParaRPr lang="es-ES" dirty="0"/>
          </a:p>
          <a:p>
            <a:pPr marL="914326" lvl="1" indent="-571500">
              <a:buFont typeface="Arial" panose="020B0604020202020204" pitchFamily="34" charset="0"/>
              <a:buChar char="•"/>
            </a:pPr>
            <a:endParaRPr lang="es-ES" dirty="0" smtClean="0"/>
          </a:p>
          <a:p>
            <a:pPr marL="914326" lvl="1" indent="-571500">
              <a:buFont typeface="Arial" panose="020B0604020202020204" pitchFamily="34" charset="0"/>
              <a:buChar char="•"/>
            </a:pPr>
            <a:endParaRPr lang="es-ES" dirty="0" smtClean="0"/>
          </a:p>
          <a:p>
            <a:endParaRPr lang="es-ES" dirty="0"/>
          </a:p>
        </p:txBody>
      </p:sp>
      <p:sp>
        <p:nvSpPr>
          <p:cNvPr id="3" name="Title 2"/>
          <p:cNvSpPr>
            <a:spLocks noGrp="1"/>
          </p:cNvSpPr>
          <p:nvPr>
            <p:ph type="title"/>
          </p:nvPr>
        </p:nvSpPr>
        <p:spPr/>
        <p:txBody>
          <a:bodyPr/>
          <a:lstStyle/>
          <a:p>
            <a:r>
              <a:rPr lang="en-US" dirty="0" smtClean="0"/>
              <a:t>ASP.NET Core 1.0</a:t>
            </a:r>
            <a:endParaRPr lang="en-US" dirty="0"/>
          </a:p>
        </p:txBody>
      </p:sp>
    </p:spTree>
    <p:extLst>
      <p:ext uri="{BB962C8B-B14F-4D97-AF65-F5344CB8AC3E}">
        <p14:creationId xmlns:p14="http://schemas.microsoft.com/office/powerpoint/2010/main" val="327600513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044" y="2963862"/>
            <a:ext cx="5714206" cy="1837298"/>
          </a:xfrm>
        </p:spPr>
        <p:txBody>
          <a:bodyPr/>
          <a:lstStyle/>
          <a:p>
            <a:r>
              <a:rPr lang="es-ES" dirty="0" err="1" smtClean="0"/>
              <a:t>Talk</a:t>
            </a:r>
            <a:r>
              <a:rPr lang="es-ES" dirty="0" smtClean="0"/>
              <a:t> </a:t>
            </a:r>
            <a:r>
              <a:rPr lang="es-ES" dirty="0" err="1" smtClean="0"/>
              <a:t>is</a:t>
            </a:r>
            <a:r>
              <a:rPr lang="es-ES" dirty="0" smtClean="0"/>
              <a:t> </a:t>
            </a:r>
            <a:r>
              <a:rPr lang="es-ES" dirty="0" err="1" smtClean="0"/>
              <a:t>cheap</a:t>
            </a:r>
            <a:r>
              <a:rPr lang="es-ES" dirty="0"/>
              <a:t/>
            </a:r>
            <a:br>
              <a:rPr lang="es-ES" dirty="0"/>
            </a:br>
            <a:r>
              <a:rPr lang="es-ES" dirty="0" smtClean="0"/>
              <a:t>…show me </a:t>
            </a:r>
            <a:r>
              <a:rPr lang="es-ES" dirty="0" err="1" smtClean="0"/>
              <a:t>the</a:t>
            </a:r>
            <a:r>
              <a:rPr lang="es-ES" dirty="0" smtClean="0"/>
              <a:t> </a:t>
            </a:r>
            <a:r>
              <a:rPr lang="es-ES" dirty="0" err="1" smtClean="0"/>
              <a:t>code</a:t>
            </a:r>
            <a:r>
              <a:rPr lang="es-ES" dirty="0" smtClean="0"/>
              <a:t>!</a:t>
            </a:r>
            <a:br>
              <a:rPr lang="es-ES" dirty="0" smtClean="0"/>
            </a:br>
            <a:endParaRPr lang="en-US" dirty="0"/>
          </a:p>
        </p:txBody>
      </p:sp>
      <p:sp>
        <p:nvSpPr>
          <p:cNvPr id="2" name="Rectangle 1"/>
          <p:cNvSpPr/>
          <p:nvPr/>
        </p:nvSpPr>
        <p:spPr>
          <a:xfrm>
            <a:off x="10027444" y="6316662"/>
            <a:ext cx="8105625" cy="369332"/>
          </a:xfrm>
          <a:prstGeom prst="rect">
            <a:avLst/>
          </a:prstGeom>
        </p:spPr>
        <p:txBody>
          <a:bodyPr wrap="square">
            <a:spAutoFit/>
          </a:bodyPr>
          <a:lstStyle/>
          <a:p>
            <a:r>
              <a:rPr lang="es-ES" dirty="0">
                <a:solidFill>
                  <a:schemeClr val="bg1"/>
                </a:solidFill>
              </a:rPr>
              <a:t>#</a:t>
            </a:r>
            <a:r>
              <a:rPr lang="es-ES" dirty="0" smtClean="0">
                <a:solidFill>
                  <a:schemeClr val="bg1"/>
                </a:solidFill>
              </a:rPr>
              <a:t>dotNetSpain2016</a:t>
            </a:r>
            <a:endParaRPr lang="es-ES" dirty="0"/>
          </a:p>
        </p:txBody>
      </p:sp>
      <p:sp>
        <p:nvSpPr>
          <p:cNvPr id="4" name="AutoShape 2" descr="Resultado de imagen de github"/>
          <p:cNvSpPr>
            <a:spLocks noChangeAspect="1" noChangeArrowheads="1"/>
          </p:cNvSpPr>
          <p:nvPr/>
        </p:nvSpPr>
        <p:spPr bwMode="auto">
          <a:xfrm>
            <a:off x="959644" y="1211262"/>
            <a:ext cx="838200" cy="83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Rectangle 4"/>
          <p:cNvSpPr/>
          <p:nvPr/>
        </p:nvSpPr>
        <p:spPr>
          <a:xfrm>
            <a:off x="3093244" y="4145900"/>
            <a:ext cx="649537" cy="1569660"/>
          </a:xfrm>
          <a:prstGeom prst="rect">
            <a:avLst/>
          </a:prstGeom>
        </p:spPr>
        <p:txBody>
          <a:bodyPr wrap="none">
            <a:spAutoFit/>
          </a:bodyPr>
          <a:lstStyle/>
          <a:p>
            <a:r>
              <a:rPr lang="es-ES" sz="9600" dirty="0">
                <a:solidFill>
                  <a:schemeClr val="accent4">
                    <a:lumMod val="60000"/>
                    <a:lumOff val="40000"/>
                  </a:schemeClr>
                </a:solidFill>
              </a:rPr>
              <a:t>”</a:t>
            </a:r>
            <a:endParaRPr lang="es-ES" dirty="0">
              <a:solidFill>
                <a:schemeClr val="accent4">
                  <a:lumMod val="60000"/>
                  <a:lumOff val="40000"/>
                </a:schemeClr>
              </a:solidFill>
            </a:endParaRPr>
          </a:p>
        </p:txBody>
      </p:sp>
      <p:sp>
        <p:nvSpPr>
          <p:cNvPr id="8" name="Rectangle 7"/>
          <p:cNvSpPr/>
          <p:nvPr/>
        </p:nvSpPr>
        <p:spPr>
          <a:xfrm>
            <a:off x="-30956" y="2430462"/>
            <a:ext cx="649537" cy="1569660"/>
          </a:xfrm>
          <a:prstGeom prst="rect">
            <a:avLst/>
          </a:prstGeom>
        </p:spPr>
        <p:txBody>
          <a:bodyPr wrap="none">
            <a:spAutoFit/>
          </a:bodyPr>
          <a:lstStyle/>
          <a:p>
            <a:r>
              <a:rPr lang="es-ES" sz="9600" dirty="0">
                <a:solidFill>
                  <a:schemeClr val="accent4">
                    <a:lumMod val="60000"/>
                    <a:lumOff val="40000"/>
                  </a:schemeClr>
                </a:solidFill>
              </a:rPr>
              <a:t>”</a:t>
            </a:r>
            <a:endParaRPr lang="es-ES" dirty="0">
              <a:solidFill>
                <a:schemeClr val="accent4">
                  <a:lumMod val="60000"/>
                  <a:lumOff val="40000"/>
                </a:schemeClr>
              </a:solidFill>
            </a:endParaRPr>
          </a:p>
        </p:txBody>
      </p:sp>
    </p:spTree>
    <p:extLst>
      <p:ext uri="{BB962C8B-B14F-4D97-AF65-F5344CB8AC3E}">
        <p14:creationId xmlns:p14="http://schemas.microsoft.com/office/powerpoint/2010/main" val="64769248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844" y="2430462"/>
            <a:ext cx="9601200" cy="1837298"/>
          </a:xfrm>
        </p:spPr>
        <p:txBody>
          <a:bodyPr/>
          <a:lstStyle/>
          <a:p>
            <a:r>
              <a:rPr lang="es-ES" dirty="0" smtClean="0"/>
              <a:t>Elementos de cambio principales: </a:t>
            </a:r>
            <a:br>
              <a:rPr lang="es-ES" dirty="0" smtClean="0"/>
            </a:br>
            <a:r>
              <a:rPr lang="es-ES" dirty="0" smtClean="0"/>
              <a:t/>
            </a:r>
            <a:br>
              <a:rPr lang="es-ES" dirty="0" smtClean="0"/>
            </a:br>
            <a:r>
              <a:rPr lang="es-ES" dirty="0" smtClean="0">
                <a:solidFill>
                  <a:srgbClr val="FFB900"/>
                </a:solidFill>
              </a:rPr>
              <a:t>Configuración</a:t>
            </a:r>
            <a:endParaRPr lang="en-US" dirty="0">
              <a:solidFill>
                <a:srgbClr val="FFB900"/>
              </a:solidFill>
            </a:endParaRPr>
          </a:p>
        </p:txBody>
      </p:sp>
      <p:sp>
        <p:nvSpPr>
          <p:cNvPr id="4" name="AutoShape 2" descr="Resultado de imagen de github"/>
          <p:cNvSpPr>
            <a:spLocks noChangeAspect="1" noChangeArrowheads="1"/>
          </p:cNvSpPr>
          <p:nvPr/>
        </p:nvSpPr>
        <p:spPr bwMode="auto">
          <a:xfrm>
            <a:off x="959644" y="1211262"/>
            <a:ext cx="838200" cy="83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63804541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058862"/>
            <a:ext cx="12041211" cy="3650230"/>
          </a:xfrm>
        </p:spPr>
        <p:txBody>
          <a:bodyPr/>
          <a:lstStyle/>
          <a:p>
            <a:pPr marL="571500" indent="-571500">
              <a:buFont typeface="Arial" panose="020B0604020202020204" pitchFamily="34" charset="0"/>
              <a:buChar char="•"/>
            </a:pPr>
            <a:r>
              <a:rPr lang="es-ES" dirty="0"/>
              <a:t>Configuración</a:t>
            </a:r>
          </a:p>
          <a:p>
            <a:pPr marL="914326" lvl="1" indent="-571500">
              <a:buFont typeface="Arial" panose="020B0604020202020204" pitchFamily="34" charset="0"/>
              <a:buChar char="•"/>
            </a:pPr>
            <a:r>
              <a:rPr lang="es-ES" dirty="0" smtClean="0"/>
              <a:t>Adiós a nuestro viejo amigo </a:t>
            </a:r>
            <a:r>
              <a:rPr lang="es-ES" dirty="0" err="1" smtClean="0"/>
              <a:t>System.Configuration</a:t>
            </a:r>
            <a:endParaRPr lang="es-ES" dirty="0" smtClean="0"/>
          </a:p>
          <a:p>
            <a:pPr marL="914326" lvl="1" indent="-571500">
              <a:buFont typeface="Arial" panose="020B0604020202020204" pitchFamily="34" charset="0"/>
              <a:buChar char="•"/>
            </a:pPr>
            <a:r>
              <a:rPr lang="es-ES" dirty="0" err="1" smtClean="0"/>
              <a:t>Streamlined</a:t>
            </a:r>
            <a:r>
              <a:rPr lang="es-ES" dirty="0" smtClean="0"/>
              <a:t> </a:t>
            </a:r>
            <a:r>
              <a:rPr lang="es-ES" dirty="0" err="1" smtClean="0"/>
              <a:t>access</a:t>
            </a:r>
            <a:endParaRPr lang="es-ES" dirty="0" smtClean="0"/>
          </a:p>
          <a:p>
            <a:pPr marL="914326" lvl="1" indent="-571500">
              <a:buFont typeface="Arial" panose="020B0604020202020204" pitchFamily="34" charset="0"/>
              <a:buChar char="•"/>
            </a:pPr>
            <a:r>
              <a:rPr lang="es-ES" dirty="0" smtClean="0"/>
              <a:t>Proveedores</a:t>
            </a:r>
          </a:p>
          <a:p>
            <a:pPr marL="1142876" lvl="2" indent="-571500">
              <a:buFont typeface="Arial" panose="020B0604020202020204" pitchFamily="34" charset="0"/>
              <a:buChar char="•"/>
            </a:pPr>
            <a:r>
              <a:rPr lang="es-ES" dirty="0" smtClean="0"/>
              <a:t>Variables de entorno</a:t>
            </a:r>
          </a:p>
          <a:p>
            <a:pPr marL="1142876" lvl="2" indent="-571500">
              <a:buFont typeface="Arial" panose="020B0604020202020204" pitchFamily="34" charset="0"/>
              <a:buChar char="•"/>
            </a:pPr>
            <a:r>
              <a:rPr lang="es-ES" dirty="0" smtClean="0"/>
              <a:t>JSON </a:t>
            </a:r>
          </a:p>
          <a:p>
            <a:pPr marL="1142876" lvl="2" indent="-571500">
              <a:buFont typeface="Arial" panose="020B0604020202020204" pitchFamily="34" charset="0"/>
              <a:buChar char="•"/>
            </a:pPr>
            <a:r>
              <a:rPr lang="es-ES" dirty="0" smtClean="0"/>
              <a:t>INI</a:t>
            </a:r>
          </a:p>
          <a:p>
            <a:pPr marL="1142876" lvl="2" indent="-571500">
              <a:buFont typeface="Arial" panose="020B0604020202020204" pitchFamily="34" charset="0"/>
              <a:buChar char="•"/>
            </a:pPr>
            <a:r>
              <a:rPr lang="es-ES" dirty="0" smtClean="0"/>
              <a:t>XML</a:t>
            </a:r>
          </a:p>
          <a:p>
            <a:pPr marL="1142876" lvl="2" indent="-571500">
              <a:buFont typeface="Arial" panose="020B0604020202020204" pitchFamily="34" charset="0"/>
              <a:buChar char="•"/>
            </a:pPr>
            <a:r>
              <a:rPr lang="es-ES" dirty="0" err="1" smtClean="0"/>
              <a:t>Command</a:t>
            </a:r>
            <a:r>
              <a:rPr lang="es-ES" dirty="0" smtClean="0"/>
              <a:t> line</a:t>
            </a:r>
          </a:p>
        </p:txBody>
      </p:sp>
      <p:sp>
        <p:nvSpPr>
          <p:cNvPr id="3" name="Title 2"/>
          <p:cNvSpPr>
            <a:spLocks noGrp="1"/>
          </p:cNvSpPr>
          <p:nvPr>
            <p:ph type="title"/>
          </p:nvPr>
        </p:nvSpPr>
        <p:spPr/>
        <p:txBody>
          <a:bodyPr/>
          <a:lstStyle/>
          <a:p>
            <a:r>
              <a:rPr lang="en-US" dirty="0" smtClean="0"/>
              <a:t>ASP.NET Core 1.0</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3"/>
              </a:rPr>
              <a:t>https://github.com/aspnet/Configuration</a:t>
            </a:r>
            <a:r>
              <a:rPr lang="es-ES" sz="2800" i="1" dirty="0"/>
              <a:t> </a:t>
            </a:r>
          </a:p>
        </p:txBody>
      </p:sp>
    </p:spTree>
    <p:extLst>
      <p:ext uri="{BB962C8B-B14F-4D97-AF65-F5344CB8AC3E}">
        <p14:creationId xmlns:p14="http://schemas.microsoft.com/office/powerpoint/2010/main" val="93506037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058862"/>
            <a:ext cx="12041211" cy="5139869"/>
          </a:xfrm>
        </p:spPr>
        <p:txBody>
          <a:bodyPr/>
          <a:lstStyle/>
          <a:p>
            <a:pPr marL="571500" indent="-571500">
              <a:buFont typeface="Arial" panose="020B0604020202020204" pitchFamily="34" charset="0"/>
              <a:buChar char="•"/>
            </a:pPr>
            <a:r>
              <a:rPr lang="es-ES" dirty="0"/>
              <a:t>Configuración</a:t>
            </a:r>
          </a:p>
          <a:p>
            <a:pPr marL="914326" lvl="1" indent="-571500">
              <a:buFont typeface="Arial" panose="020B0604020202020204" pitchFamily="34" charset="0"/>
              <a:buChar char="•"/>
            </a:pPr>
            <a:r>
              <a:rPr lang="es-ES" sz="2800" dirty="0" err="1"/>
              <a:t>Builder</a:t>
            </a:r>
            <a:endParaRPr lang="es-ES" sz="2800" dirty="0"/>
          </a:p>
          <a:p>
            <a:pPr marL="1142876" lvl="2" indent="-571500">
              <a:buFont typeface="Arial" panose="020B0604020202020204" pitchFamily="34" charset="0"/>
              <a:buChar char="•"/>
            </a:pPr>
            <a:r>
              <a:rPr lang="es-ES" sz="2400" dirty="0" err="1"/>
              <a:t>ConfigurationBuilder</a:t>
            </a:r>
            <a:endParaRPr lang="es-ES" sz="2400" dirty="0"/>
          </a:p>
          <a:p>
            <a:pPr marL="914326" lvl="1" indent="-571500">
              <a:buFont typeface="Arial" panose="020B0604020202020204" pitchFamily="34" charset="0"/>
              <a:buChar char="•"/>
            </a:pPr>
            <a:r>
              <a:rPr lang="es-ES" sz="2800" dirty="0"/>
              <a:t>Elementos de consumo</a:t>
            </a:r>
          </a:p>
          <a:p>
            <a:pPr marL="1142876" lvl="2" indent="-571500">
              <a:buFont typeface="Arial" panose="020B0604020202020204" pitchFamily="34" charset="0"/>
              <a:buChar char="•"/>
            </a:pPr>
            <a:r>
              <a:rPr lang="es-ES" sz="2400" dirty="0" err="1"/>
              <a:t>IConfiurationRoot</a:t>
            </a:r>
            <a:endParaRPr lang="es-ES" sz="2400" dirty="0"/>
          </a:p>
          <a:p>
            <a:pPr marL="1371427" lvl="3" indent="-571500">
              <a:buFont typeface="Arial" panose="020B0604020202020204" pitchFamily="34" charset="0"/>
              <a:buChar char="•"/>
            </a:pPr>
            <a:r>
              <a:rPr lang="es-ES" sz="2000" dirty="0"/>
              <a:t>Mediante Indizador [“</a:t>
            </a:r>
            <a:r>
              <a:rPr lang="es-ES" sz="2000" dirty="0" err="1"/>
              <a:t>key</a:t>
            </a:r>
            <a:r>
              <a:rPr lang="es-ES" sz="2000" dirty="0"/>
              <a:t>”]</a:t>
            </a:r>
          </a:p>
          <a:p>
            <a:pPr marL="1142876" lvl="2" indent="-571500">
              <a:buFont typeface="Arial" panose="020B0604020202020204" pitchFamily="34" charset="0"/>
              <a:buChar char="•"/>
            </a:pPr>
            <a:r>
              <a:rPr lang="es-ES" sz="2400" dirty="0" err="1"/>
              <a:t>IOptions</a:t>
            </a:r>
            <a:r>
              <a:rPr lang="es-ES" sz="2400" dirty="0"/>
              <a:t>&lt;T&gt;</a:t>
            </a:r>
          </a:p>
          <a:p>
            <a:pPr marL="1371427" lvl="3" indent="-571500">
              <a:buFont typeface="Arial" panose="020B0604020202020204" pitchFamily="34" charset="0"/>
              <a:buChar char="•"/>
            </a:pPr>
            <a:r>
              <a:rPr lang="es-ES" sz="2000" dirty="0" err="1"/>
              <a:t>Tipado</a:t>
            </a:r>
            <a:r>
              <a:rPr lang="es-ES" sz="2000" dirty="0"/>
              <a:t> </a:t>
            </a:r>
            <a:r>
              <a:rPr lang="es-ES" sz="2000" dirty="0" smtClean="0"/>
              <a:t>fuerte</a:t>
            </a:r>
          </a:p>
          <a:p>
            <a:pPr marL="914326" lvl="1" indent="-571500">
              <a:buFont typeface="Arial" panose="020B0604020202020204" pitchFamily="34" charset="0"/>
              <a:buChar char="•"/>
            </a:pPr>
            <a:r>
              <a:rPr lang="es-ES" sz="2600" dirty="0" err="1" smtClean="0"/>
              <a:t>ConfigurationProvider</a:t>
            </a:r>
            <a:endParaRPr lang="es-ES" sz="2600" dirty="0" smtClean="0"/>
          </a:p>
          <a:p>
            <a:pPr marL="1142876" lvl="2" indent="-571500">
              <a:buFont typeface="Arial" panose="020B0604020202020204" pitchFamily="34" charset="0"/>
              <a:buChar char="•"/>
            </a:pPr>
            <a:r>
              <a:rPr lang="es-ES" sz="2200" dirty="0" smtClean="0"/>
              <a:t>Clase base para nuevos proveedores</a:t>
            </a:r>
            <a:endParaRPr lang="es-ES" sz="2200" dirty="0"/>
          </a:p>
          <a:p>
            <a:endParaRPr lang="es-ES" dirty="0"/>
          </a:p>
        </p:txBody>
      </p:sp>
      <p:sp>
        <p:nvSpPr>
          <p:cNvPr id="3" name="Title 2"/>
          <p:cNvSpPr>
            <a:spLocks noGrp="1"/>
          </p:cNvSpPr>
          <p:nvPr>
            <p:ph type="title"/>
          </p:nvPr>
        </p:nvSpPr>
        <p:spPr/>
        <p:txBody>
          <a:bodyPr/>
          <a:lstStyle/>
          <a:p>
            <a:r>
              <a:rPr lang="en-US" dirty="0" smtClean="0"/>
              <a:t>ASP.NET Core 1.0</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3"/>
              </a:rPr>
              <a:t>https://github.com/aspnet/Configuration</a:t>
            </a:r>
            <a:r>
              <a:rPr lang="es-ES" sz="2800" i="1" dirty="0"/>
              <a:t> </a:t>
            </a:r>
          </a:p>
        </p:txBody>
      </p:sp>
    </p:spTree>
    <p:extLst>
      <p:ext uri="{BB962C8B-B14F-4D97-AF65-F5344CB8AC3E}">
        <p14:creationId xmlns:p14="http://schemas.microsoft.com/office/powerpoint/2010/main" val="165279516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Unai Zorrilla Castro</a:t>
            </a:r>
            <a:endParaRPr lang="en-US" dirty="0"/>
          </a:p>
          <a:p>
            <a:pPr lvl="0"/>
            <a:r>
              <a:rPr lang="en-US" dirty="0" smtClean="0"/>
              <a:t>Dev Lead </a:t>
            </a:r>
            <a:r>
              <a:rPr lang="en-US" dirty="0" err="1" smtClean="0"/>
              <a:t>en</a:t>
            </a:r>
            <a:r>
              <a:rPr lang="en-US" dirty="0" smtClean="0"/>
              <a:t> Plain Concepts</a:t>
            </a:r>
            <a:endParaRPr lang="en-US" dirty="0"/>
          </a:p>
          <a:p>
            <a:pPr lvl="0"/>
            <a:r>
              <a:rPr lang="en-US" dirty="0" smtClean="0"/>
              <a:t>@_</a:t>
            </a:r>
            <a:r>
              <a:rPr lang="en-US" dirty="0" err="1" smtClean="0"/>
              <a:t>unaizc</a:t>
            </a:r>
            <a:r>
              <a:rPr lang="en-US" dirty="0" smtClean="0"/>
              <a:t>_</a:t>
            </a:r>
            <a:endParaRPr lang="en-US" dirty="0"/>
          </a:p>
        </p:txBody>
      </p:sp>
      <p:sp>
        <p:nvSpPr>
          <p:cNvPr id="3" name="Title 2"/>
          <p:cNvSpPr>
            <a:spLocks noGrp="1"/>
          </p:cNvSpPr>
          <p:nvPr>
            <p:ph type="title"/>
          </p:nvPr>
        </p:nvSpPr>
        <p:spPr/>
        <p:txBody>
          <a:bodyPr/>
          <a:lstStyle/>
          <a:p>
            <a:r>
              <a:rPr lang="es-ES" sz="6000" dirty="0" smtClean="0"/>
              <a:t>“Hola!” ASP .NET </a:t>
            </a:r>
            <a:br>
              <a:rPr lang="es-ES" sz="6000" dirty="0" smtClean="0"/>
            </a:br>
            <a:r>
              <a:rPr lang="es-ES" sz="6000" dirty="0" smtClean="0"/>
              <a:t>Core MVC</a:t>
            </a:r>
            <a:endParaRPr lang="es-ES" sz="6000" dirty="0"/>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844" y="2430462"/>
            <a:ext cx="9601200" cy="1837298"/>
          </a:xfrm>
        </p:spPr>
        <p:txBody>
          <a:bodyPr/>
          <a:lstStyle/>
          <a:p>
            <a:r>
              <a:rPr lang="es-ES" dirty="0" smtClean="0"/>
              <a:t>Elementos de cambio principales: </a:t>
            </a:r>
            <a:br>
              <a:rPr lang="es-ES" dirty="0" smtClean="0"/>
            </a:br>
            <a:r>
              <a:rPr lang="es-ES" dirty="0" smtClean="0"/>
              <a:t/>
            </a:r>
            <a:br>
              <a:rPr lang="es-ES" dirty="0" smtClean="0"/>
            </a:br>
            <a:r>
              <a:rPr lang="es-ES" dirty="0" err="1" smtClean="0">
                <a:solidFill>
                  <a:srgbClr val="FFB900"/>
                </a:solidFill>
              </a:rPr>
              <a:t>Logging</a:t>
            </a:r>
            <a:endParaRPr lang="en-US" dirty="0">
              <a:solidFill>
                <a:srgbClr val="FFB900"/>
              </a:solidFill>
            </a:endParaRPr>
          </a:p>
        </p:txBody>
      </p:sp>
      <p:sp>
        <p:nvSpPr>
          <p:cNvPr id="4" name="AutoShape 2" descr="Resultado de imagen de github"/>
          <p:cNvSpPr>
            <a:spLocks noChangeAspect="1" noChangeArrowheads="1"/>
          </p:cNvSpPr>
          <p:nvPr/>
        </p:nvSpPr>
        <p:spPr bwMode="auto">
          <a:xfrm>
            <a:off x="959644" y="1211262"/>
            <a:ext cx="838200" cy="83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0282231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12858"/>
            <a:ext cx="12041211" cy="4395049"/>
          </a:xfrm>
        </p:spPr>
        <p:txBody>
          <a:bodyPr/>
          <a:lstStyle/>
          <a:p>
            <a:pPr marL="571500" indent="-571500">
              <a:buFont typeface="Arial" panose="020B0604020202020204" pitchFamily="34" charset="0"/>
              <a:buChar char="•"/>
            </a:pPr>
            <a:r>
              <a:rPr lang="es-ES" dirty="0" err="1" smtClean="0"/>
              <a:t>Logging</a:t>
            </a:r>
            <a:endParaRPr lang="es-ES" dirty="0"/>
          </a:p>
          <a:p>
            <a:pPr marL="914326" lvl="1" indent="-571500">
              <a:buFont typeface="Arial" panose="020B0604020202020204" pitchFamily="34" charset="0"/>
              <a:buChar char="•"/>
            </a:pPr>
            <a:r>
              <a:rPr lang="es-ES" dirty="0" smtClean="0"/>
              <a:t>Adiós a nuestro viejo amigo </a:t>
            </a:r>
            <a:r>
              <a:rPr lang="es-ES" dirty="0" err="1" smtClean="0"/>
              <a:t>System.Diagnostics</a:t>
            </a:r>
            <a:r>
              <a:rPr lang="es-ES" dirty="0" smtClean="0"/>
              <a:t>	</a:t>
            </a:r>
          </a:p>
          <a:p>
            <a:pPr marL="914326" lvl="1" indent="-571500">
              <a:buFont typeface="Arial" panose="020B0604020202020204" pitchFamily="34" charset="0"/>
              <a:buChar char="•"/>
            </a:pPr>
            <a:r>
              <a:rPr lang="es-ES" dirty="0" err="1" smtClean="0"/>
              <a:t>ILoggerFactory</a:t>
            </a:r>
            <a:endParaRPr lang="es-ES" dirty="0" smtClean="0"/>
          </a:p>
          <a:p>
            <a:pPr marL="914326" lvl="1" indent="-571500">
              <a:buFont typeface="Arial" panose="020B0604020202020204" pitchFamily="34" charset="0"/>
              <a:buChar char="•"/>
            </a:pPr>
            <a:r>
              <a:rPr lang="es-ES" dirty="0" err="1" smtClean="0"/>
              <a:t>ILogger</a:t>
            </a:r>
            <a:endParaRPr lang="es-ES" dirty="0" smtClean="0"/>
          </a:p>
          <a:p>
            <a:pPr marL="1142876" lvl="2" indent="-571500">
              <a:buFont typeface="Arial" panose="020B0604020202020204" pitchFamily="34" charset="0"/>
              <a:buChar char="•"/>
            </a:pPr>
            <a:r>
              <a:rPr lang="es-ES" dirty="0" smtClean="0"/>
              <a:t>Por nombre</a:t>
            </a:r>
          </a:p>
          <a:p>
            <a:pPr marL="1142876" lvl="2" indent="-571500">
              <a:buFont typeface="Arial" panose="020B0604020202020204" pitchFamily="34" charset="0"/>
              <a:buChar char="•"/>
            </a:pPr>
            <a:r>
              <a:rPr lang="es-ES" dirty="0" err="1" smtClean="0"/>
              <a:t>Ilogger</a:t>
            </a:r>
            <a:r>
              <a:rPr lang="es-ES" dirty="0" smtClean="0"/>
              <a:t>&lt;T&gt;</a:t>
            </a:r>
          </a:p>
          <a:p>
            <a:pPr marL="914326" lvl="1" indent="-571500">
              <a:buFont typeface="Arial" panose="020B0604020202020204" pitchFamily="34" charset="0"/>
              <a:buChar char="•"/>
            </a:pPr>
            <a:r>
              <a:rPr lang="es-ES" dirty="0" err="1" smtClean="0"/>
              <a:t>Out</a:t>
            </a:r>
            <a:r>
              <a:rPr lang="es-ES" dirty="0" smtClean="0"/>
              <a:t>-of-box</a:t>
            </a:r>
          </a:p>
          <a:p>
            <a:pPr marL="1142876" lvl="2" indent="-571500">
              <a:buFont typeface="Arial" panose="020B0604020202020204" pitchFamily="34" charset="0"/>
              <a:buChar char="•"/>
            </a:pPr>
            <a:r>
              <a:rPr lang="es-ES" dirty="0" err="1" smtClean="0"/>
              <a:t>Console</a:t>
            </a:r>
            <a:endParaRPr lang="es-ES" dirty="0" smtClean="0"/>
          </a:p>
          <a:p>
            <a:pPr marL="1142876" lvl="2" indent="-571500">
              <a:buFont typeface="Arial" panose="020B0604020202020204" pitchFamily="34" charset="0"/>
              <a:buChar char="•"/>
            </a:pPr>
            <a:r>
              <a:rPr lang="es-ES" dirty="0" err="1" smtClean="0"/>
              <a:t>Debug</a:t>
            </a:r>
            <a:endParaRPr lang="es-ES" dirty="0" smtClean="0"/>
          </a:p>
          <a:p>
            <a:pPr marL="1142876" lvl="2" indent="-571500">
              <a:buFont typeface="Arial" panose="020B0604020202020204" pitchFamily="34" charset="0"/>
              <a:buChar char="•"/>
            </a:pPr>
            <a:r>
              <a:rPr lang="es-ES" dirty="0" err="1" smtClean="0"/>
              <a:t>TraceSourceLogger</a:t>
            </a:r>
            <a:endParaRPr lang="es-ES" dirty="0" smtClean="0"/>
          </a:p>
          <a:p>
            <a:pPr marL="1142876" lvl="2" indent="-571500">
              <a:buFont typeface="Arial" panose="020B0604020202020204" pitchFamily="34" charset="0"/>
              <a:buChar char="•"/>
            </a:pPr>
            <a:r>
              <a:rPr lang="es-ES" dirty="0" err="1" smtClean="0"/>
              <a:t>EventLog</a:t>
            </a:r>
            <a:endParaRPr lang="es-ES" dirty="0" smtClean="0"/>
          </a:p>
        </p:txBody>
      </p:sp>
      <p:sp>
        <p:nvSpPr>
          <p:cNvPr id="3" name="Title 2"/>
          <p:cNvSpPr>
            <a:spLocks noGrp="1"/>
          </p:cNvSpPr>
          <p:nvPr>
            <p:ph type="title"/>
          </p:nvPr>
        </p:nvSpPr>
        <p:spPr/>
        <p:txBody>
          <a:bodyPr/>
          <a:lstStyle/>
          <a:p>
            <a:r>
              <a:rPr lang="en-US" dirty="0" smtClean="0"/>
              <a:t>ASP.NET Core 1.0</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3"/>
              </a:rPr>
              <a:t>https://github.com/aspnet/Configuration</a:t>
            </a:r>
            <a:r>
              <a:rPr lang="es-ES" sz="2800" i="1" dirty="0"/>
              <a:t> </a:t>
            </a:r>
          </a:p>
        </p:txBody>
      </p:sp>
    </p:spTree>
    <p:extLst>
      <p:ext uri="{BB962C8B-B14F-4D97-AF65-F5344CB8AC3E}">
        <p14:creationId xmlns:p14="http://schemas.microsoft.com/office/powerpoint/2010/main" val="9153811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12858"/>
            <a:ext cx="12041211" cy="2973122"/>
          </a:xfrm>
        </p:spPr>
        <p:txBody>
          <a:bodyPr/>
          <a:lstStyle/>
          <a:p>
            <a:pPr marL="571500" indent="-571500">
              <a:buFont typeface="Arial" panose="020B0604020202020204" pitchFamily="34" charset="0"/>
              <a:buChar char="•"/>
            </a:pPr>
            <a:r>
              <a:rPr lang="es-ES" dirty="0" err="1" smtClean="0"/>
              <a:t>Logging</a:t>
            </a:r>
            <a:endParaRPr lang="es-ES" dirty="0"/>
          </a:p>
          <a:p>
            <a:pPr marL="914326" lvl="1" indent="-571500">
              <a:buFont typeface="Arial" panose="020B0604020202020204" pitchFamily="34" charset="0"/>
              <a:buChar char="•"/>
            </a:pPr>
            <a:r>
              <a:rPr lang="es-ES" dirty="0" err="1" smtClean="0"/>
              <a:t>Switch</a:t>
            </a:r>
            <a:r>
              <a:rPr lang="es-ES" dirty="0" smtClean="0"/>
              <a:t> </a:t>
            </a:r>
            <a:r>
              <a:rPr lang="es-ES" dirty="0" err="1" smtClean="0"/>
              <a:t>levels</a:t>
            </a:r>
            <a:endParaRPr lang="es-ES" dirty="0" smtClean="0"/>
          </a:p>
          <a:p>
            <a:pPr marL="1142876" lvl="2" indent="-571500">
              <a:buFont typeface="Arial" panose="020B0604020202020204" pitchFamily="34" charset="0"/>
              <a:buChar char="•"/>
            </a:pPr>
            <a:r>
              <a:rPr lang="es-ES" dirty="0" err="1" smtClean="0"/>
              <a:t>Verbose,Warning</a:t>
            </a:r>
            <a:r>
              <a:rPr lang="es-ES" dirty="0" smtClean="0"/>
              <a:t>, </a:t>
            </a:r>
            <a:r>
              <a:rPr lang="es-ES" dirty="0" err="1" smtClean="0"/>
              <a:t>Information</a:t>
            </a:r>
            <a:r>
              <a:rPr lang="es-ES" dirty="0" smtClean="0"/>
              <a:t>, …</a:t>
            </a:r>
          </a:p>
          <a:p>
            <a:pPr marL="914326" lvl="1" indent="-571500">
              <a:buFont typeface="Arial" panose="020B0604020202020204" pitchFamily="34" charset="0"/>
              <a:buChar char="•"/>
            </a:pPr>
            <a:r>
              <a:rPr lang="es-ES" dirty="0" smtClean="0"/>
              <a:t>Dentro de nuestra cadena de dependencias</a:t>
            </a:r>
          </a:p>
          <a:p>
            <a:pPr marL="914326" lvl="1" indent="-571500">
              <a:buFont typeface="Arial" panose="020B0604020202020204" pitchFamily="34" charset="0"/>
              <a:buChar char="•"/>
            </a:pPr>
            <a:r>
              <a:rPr lang="es-ES" dirty="0" smtClean="0"/>
              <a:t>Proveedores</a:t>
            </a:r>
          </a:p>
          <a:p>
            <a:pPr marL="1142876" lvl="2" indent="-571500">
              <a:buFont typeface="Arial" panose="020B0604020202020204" pitchFamily="34" charset="0"/>
              <a:buChar char="•"/>
            </a:pPr>
            <a:r>
              <a:rPr lang="es-ES" dirty="0" err="1" smtClean="0"/>
              <a:t>Serilog</a:t>
            </a:r>
            <a:endParaRPr lang="es-ES" dirty="0" smtClean="0"/>
          </a:p>
          <a:p>
            <a:pPr marL="1142876" lvl="2" indent="-571500">
              <a:buFont typeface="Arial" panose="020B0604020202020204" pitchFamily="34" charset="0"/>
              <a:buChar char="•"/>
            </a:pPr>
            <a:r>
              <a:rPr lang="es-ES" dirty="0" err="1" smtClean="0"/>
              <a:t>Nlog</a:t>
            </a:r>
            <a:r>
              <a:rPr lang="es-ES" dirty="0" smtClean="0"/>
              <a:t> </a:t>
            </a:r>
          </a:p>
        </p:txBody>
      </p:sp>
      <p:sp>
        <p:nvSpPr>
          <p:cNvPr id="3" name="Title 2"/>
          <p:cNvSpPr>
            <a:spLocks noGrp="1"/>
          </p:cNvSpPr>
          <p:nvPr>
            <p:ph type="title"/>
          </p:nvPr>
        </p:nvSpPr>
        <p:spPr/>
        <p:txBody>
          <a:bodyPr/>
          <a:lstStyle/>
          <a:p>
            <a:r>
              <a:rPr lang="en-US" dirty="0" smtClean="0"/>
              <a:t>ASP.NET Core 1.0</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3"/>
              </a:rPr>
              <a:t>https://</a:t>
            </a:r>
            <a:r>
              <a:rPr lang="es-ES" sz="2800" i="1" dirty="0" smtClean="0">
                <a:hlinkClick r:id="rId3"/>
              </a:rPr>
              <a:t>github.com/aspnet/Logging</a:t>
            </a:r>
            <a:r>
              <a:rPr lang="es-ES" sz="2800" i="1" dirty="0" smtClean="0"/>
              <a:t>  </a:t>
            </a:r>
            <a:endParaRPr lang="es-ES" sz="2800" i="1" dirty="0"/>
          </a:p>
        </p:txBody>
      </p:sp>
    </p:spTree>
    <p:extLst>
      <p:ext uri="{BB962C8B-B14F-4D97-AF65-F5344CB8AC3E}">
        <p14:creationId xmlns:p14="http://schemas.microsoft.com/office/powerpoint/2010/main" val="18111506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844" y="2430462"/>
            <a:ext cx="9601200" cy="1837298"/>
          </a:xfrm>
        </p:spPr>
        <p:txBody>
          <a:bodyPr/>
          <a:lstStyle/>
          <a:p>
            <a:r>
              <a:rPr lang="es-ES" dirty="0" smtClean="0"/>
              <a:t>Elementos de cambio principales: </a:t>
            </a:r>
            <a:br>
              <a:rPr lang="es-ES" dirty="0" smtClean="0"/>
            </a:br>
            <a:r>
              <a:rPr lang="es-ES" dirty="0" smtClean="0"/>
              <a:t/>
            </a:r>
            <a:br>
              <a:rPr lang="es-ES" dirty="0" smtClean="0"/>
            </a:br>
            <a:r>
              <a:rPr lang="es-ES" dirty="0" smtClean="0">
                <a:solidFill>
                  <a:srgbClr val="FFB900"/>
                </a:solidFill>
              </a:rPr>
              <a:t>Hosting</a:t>
            </a:r>
            <a:endParaRPr lang="en-US" dirty="0">
              <a:solidFill>
                <a:srgbClr val="FFB900"/>
              </a:solidFill>
            </a:endParaRPr>
          </a:p>
        </p:txBody>
      </p:sp>
      <p:sp>
        <p:nvSpPr>
          <p:cNvPr id="4" name="AutoShape 2" descr="Resultado de imagen de github"/>
          <p:cNvSpPr>
            <a:spLocks noChangeAspect="1" noChangeArrowheads="1"/>
          </p:cNvSpPr>
          <p:nvPr/>
        </p:nvSpPr>
        <p:spPr bwMode="auto">
          <a:xfrm>
            <a:off x="959644" y="1211262"/>
            <a:ext cx="838200" cy="83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97535843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12858"/>
            <a:ext cx="12041211" cy="4124206"/>
          </a:xfrm>
        </p:spPr>
        <p:txBody>
          <a:bodyPr/>
          <a:lstStyle/>
          <a:p>
            <a:pPr marL="571500" indent="-571500">
              <a:buFont typeface="Arial" panose="020B0604020202020204" pitchFamily="34" charset="0"/>
              <a:buChar char="•"/>
            </a:pPr>
            <a:r>
              <a:rPr lang="es-ES" dirty="0" smtClean="0"/>
              <a:t>Hosting</a:t>
            </a:r>
            <a:endParaRPr lang="es-ES" dirty="0"/>
          </a:p>
          <a:p>
            <a:pPr marL="914326" lvl="1" indent="-571500">
              <a:buFont typeface="Arial" panose="020B0604020202020204" pitchFamily="34" charset="0"/>
              <a:buChar char="•"/>
            </a:pPr>
            <a:r>
              <a:rPr lang="es-ES" dirty="0" smtClean="0"/>
              <a:t>No dependemos de IIS</a:t>
            </a:r>
          </a:p>
          <a:p>
            <a:pPr marL="1142876" lvl="2" indent="-571500">
              <a:buFont typeface="Arial" panose="020B0604020202020204" pitchFamily="34" charset="0"/>
              <a:buChar char="•"/>
            </a:pPr>
            <a:r>
              <a:rPr lang="es-ES" dirty="0" smtClean="0"/>
              <a:t>Queremos ser multiplataforma</a:t>
            </a:r>
          </a:p>
          <a:p>
            <a:pPr marL="914326" lvl="1" indent="-571500">
              <a:buFont typeface="Arial" panose="020B0604020202020204" pitchFamily="34" charset="0"/>
              <a:buChar char="•"/>
            </a:pPr>
            <a:r>
              <a:rPr lang="es-ES" dirty="0" smtClean="0"/>
              <a:t>3 “</a:t>
            </a:r>
            <a:r>
              <a:rPr lang="es-ES" dirty="0" err="1" smtClean="0"/>
              <a:t>hosters</a:t>
            </a:r>
            <a:r>
              <a:rPr lang="es-ES" dirty="0" smtClean="0"/>
              <a:t>” diferentes, para diferentes propósitos</a:t>
            </a:r>
          </a:p>
          <a:p>
            <a:pPr marL="1142876" lvl="2" indent="-571500">
              <a:buFont typeface="Arial" panose="020B0604020202020204" pitchFamily="34" charset="0"/>
              <a:buChar char="•"/>
            </a:pPr>
            <a:r>
              <a:rPr lang="es-ES" dirty="0" err="1" smtClean="0"/>
              <a:t>Microsoft.AspNet.Server.IIS</a:t>
            </a:r>
            <a:endParaRPr lang="es-ES" dirty="0" smtClean="0"/>
          </a:p>
          <a:p>
            <a:pPr marL="1371427" lvl="3" indent="-571500">
              <a:buFont typeface="Arial" panose="020B0604020202020204" pitchFamily="34" charset="0"/>
              <a:buChar char="•"/>
            </a:pPr>
            <a:r>
              <a:rPr lang="es-ES" dirty="0" smtClean="0"/>
              <a:t>El elegido en producción ( Windows Machines )</a:t>
            </a:r>
          </a:p>
          <a:p>
            <a:pPr marL="1371427" lvl="3" indent="-571500">
              <a:buFont typeface="Arial" panose="020B0604020202020204" pitchFamily="34" charset="0"/>
              <a:buChar char="•"/>
            </a:pPr>
            <a:r>
              <a:rPr lang="es-ES" dirty="0" err="1" smtClean="0"/>
              <a:t>IISExpress</a:t>
            </a:r>
            <a:r>
              <a:rPr lang="es-ES" dirty="0" smtClean="0"/>
              <a:t> para </a:t>
            </a:r>
            <a:r>
              <a:rPr lang="es-ES" dirty="0" err="1" smtClean="0"/>
              <a:t>development</a:t>
            </a:r>
            <a:endParaRPr lang="es-ES" dirty="0" smtClean="0"/>
          </a:p>
          <a:p>
            <a:pPr marL="1142876" lvl="2" indent="-571500">
              <a:buFont typeface="Arial" panose="020B0604020202020204" pitchFamily="34" charset="0"/>
              <a:buChar char="•"/>
            </a:pPr>
            <a:r>
              <a:rPr lang="es-ES" dirty="0" err="1" smtClean="0"/>
              <a:t>Microsoft.AspNet.Server.WebListener</a:t>
            </a:r>
            <a:endParaRPr lang="es-ES" dirty="0" smtClean="0"/>
          </a:p>
          <a:p>
            <a:pPr marL="1142876" lvl="2" indent="-571500">
              <a:buFont typeface="Arial" panose="020B0604020202020204" pitchFamily="34" charset="0"/>
              <a:buChar char="•"/>
            </a:pPr>
            <a:r>
              <a:rPr lang="es-ES" dirty="0" err="1" smtClean="0"/>
              <a:t>Microsoft.AspNet.Server.Kestrel</a:t>
            </a:r>
            <a:endParaRPr lang="es-ES" dirty="0" smtClean="0"/>
          </a:p>
          <a:p>
            <a:pPr marL="1371427" lvl="3" indent="-571500">
              <a:buFont typeface="Arial" panose="020B0604020202020204" pitchFamily="34" charset="0"/>
              <a:buChar char="•"/>
            </a:pPr>
            <a:r>
              <a:rPr lang="es-ES" dirty="0" smtClean="0"/>
              <a:t>Windows / Linux / Mac</a:t>
            </a:r>
          </a:p>
          <a:p>
            <a:pPr marL="1371427" lvl="3" indent="-571500">
              <a:buFont typeface="Arial" panose="020B0604020202020204" pitchFamily="34" charset="0"/>
              <a:buChar char="•"/>
            </a:pPr>
            <a:r>
              <a:rPr lang="es-ES" dirty="0" smtClean="0"/>
              <a:t>Siempre otro por encima </a:t>
            </a:r>
            <a:r>
              <a:rPr lang="es-ES" dirty="0" err="1" smtClean="0"/>
              <a:t>nginex</a:t>
            </a:r>
            <a:r>
              <a:rPr lang="es-ES" dirty="0" smtClean="0"/>
              <a:t> </a:t>
            </a:r>
            <a:r>
              <a:rPr lang="es-ES" dirty="0" err="1" smtClean="0"/>
              <a:t>etc</a:t>
            </a:r>
            <a:endParaRPr lang="es-ES" dirty="0" smtClean="0"/>
          </a:p>
        </p:txBody>
      </p:sp>
      <p:sp>
        <p:nvSpPr>
          <p:cNvPr id="3" name="Title 2"/>
          <p:cNvSpPr>
            <a:spLocks noGrp="1"/>
          </p:cNvSpPr>
          <p:nvPr>
            <p:ph type="title"/>
          </p:nvPr>
        </p:nvSpPr>
        <p:spPr/>
        <p:txBody>
          <a:bodyPr/>
          <a:lstStyle/>
          <a:p>
            <a:r>
              <a:rPr lang="en-US" dirty="0" smtClean="0"/>
              <a:t>ASP.NET Core 1.0</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3"/>
              </a:rPr>
              <a:t>https://</a:t>
            </a:r>
            <a:r>
              <a:rPr lang="es-ES" sz="2800" i="1" dirty="0" smtClean="0">
                <a:hlinkClick r:id="rId3"/>
              </a:rPr>
              <a:t>github.com/aspnet/Hosting</a:t>
            </a:r>
            <a:r>
              <a:rPr lang="es-ES" sz="2800" i="1" dirty="0" smtClean="0"/>
              <a:t>  </a:t>
            </a:r>
            <a:endParaRPr lang="es-ES" sz="2800" i="1" dirty="0"/>
          </a:p>
        </p:txBody>
      </p:sp>
    </p:spTree>
    <p:extLst>
      <p:ext uri="{BB962C8B-B14F-4D97-AF65-F5344CB8AC3E}">
        <p14:creationId xmlns:p14="http://schemas.microsoft.com/office/powerpoint/2010/main" val="263102287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12858"/>
            <a:ext cx="12041211" cy="738664"/>
          </a:xfrm>
        </p:spPr>
        <p:txBody>
          <a:bodyPr/>
          <a:lstStyle/>
          <a:p>
            <a:pPr marL="571500" indent="-571500">
              <a:buFont typeface="Arial" panose="020B0604020202020204" pitchFamily="34" charset="0"/>
              <a:buChar char="•"/>
            </a:pPr>
            <a:r>
              <a:rPr lang="es-ES" dirty="0" smtClean="0"/>
              <a:t>Hosting</a:t>
            </a:r>
            <a:endParaRPr lang="es-ES" dirty="0"/>
          </a:p>
        </p:txBody>
      </p:sp>
      <p:sp>
        <p:nvSpPr>
          <p:cNvPr id="3" name="Title 2"/>
          <p:cNvSpPr>
            <a:spLocks noGrp="1"/>
          </p:cNvSpPr>
          <p:nvPr>
            <p:ph type="title"/>
          </p:nvPr>
        </p:nvSpPr>
        <p:spPr/>
        <p:txBody>
          <a:bodyPr/>
          <a:lstStyle/>
          <a:p>
            <a:r>
              <a:rPr lang="en-US" dirty="0" smtClean="0"/>
              <a:t>ASP.NET Core 1.0</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3"/>
              </a:rPr>
              <a:t>https://</a:t>
            </a:r>
            <a:r>
              <a:rPr lang="es-ES" sz="2800" i="1" dirty="0" smtClean="0">
                <a:hlinkClick r:id="rId3"/>
              </a:rPr>
              <a:t>github.com/aspnet/Hosting</a:t>
            </a:r>
            <a:r>
              <a:rPr lang="es-ES" sz="2800" i="1" dirty="0" smtClean="0"/>
              <a:t>	 </a:t>
            </a:r>
            <a:endParaRPr lang="es-ES" sz="2800" i="1" dirty="0"/>
          </a:p>
        </p:txBody>
      </p:sp>
      <p:pic>
        <p:nvPicPr>
          <p:cNvPr id="5" name="Picture 4"/>
          <p:cNvPicPr>
            <a:picLocks noChangeAspect="1"/>
          </p:cNvPicPr>
          <p:nvPr/>
        </p:nvPicPr>
        <p:blipFill>
          <a:blip r:embed="rId4"/>
          <a:stretch>
            <a:fillRect/>
          </a:stretch>
        </p:blipFill>
        <p:spPr>
          <a:xfrm>
            <a:off x="5607844" y="1135062"/>
            <a:ext cx="6232898" cy="4889898"/>
          </a:xfrm>
          <a:prstGeom prst="rect">
            <a:avLst/>
          </a:prstGeom>
        </p:spPr>
      </p:pic>
    </p:spTree>
    <p:extLst>
      <p:ext uri="{BB962C8B-B14F-4D97-AF65-F5344CB8AC3E}">
        <p14:creationId xmlns:p14="http://schemas.microsoft.com/office/powerpoint/2010/main" val="358554813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044" y="2963862"/>
            <a:ext cx="5714206" cy="1837298"/>
          </a:xfrm>
        </p:spPr>
        <p:txBody>
          <a:bodyPr/>
          <a:lstStyle/>
          <a:p>
            <a:r>
              <a:rPr lang="es-ES" dirty="0" err="1" smtClean="0"/>
              <a:t>Talk</a:t>
            </a:r>
            <a:r>
              <a:rPr lang="es-ES" dirty="0" smtClean="0"/>
              <a:t> </a:t>
            </a:r>
            <a:r>
              <a:rPr lang="es-ES" dirty="0" err="1" smtClean="0"/>
              <a:t>is</a:t>
            </a:r>
            <a:r>
              <a:rPr lang="es-ES" dirty="0" smtClean="0"/>
              <a:t> </a:t>
            </a:r>
            <a:r>
              <a:rPr lang="es-ES" dirty="0" err="1" smtClean="0"/>
              <a:t>cheap</a:t>
            </a:r>
            <a:r>
              <a:rPr lang="es-ES" dirty="0"/>
              <a:t/>
            </a:r>
            <a:br>
              <a:rPr lang="es-ES" dirty="0"/>
            </a:br>
            <a:r>
              <a:rPr lang="es-ES" dirty="0" smtClean="0"/>
              <a:t>…show me </a:t>
            </a:r>
            <a:r>
              <a:rPr lang="es-ES" dirty="0" err="1" smtClean="0"/>
              <a:t>the</a:t>
            </a:r>
            <a:r>
              <a:rPr lang="es-ES" dirty="0" smtClean="0"/>
              <a:t> </a:t>
            </a:r>
            <a:r>
              <a:rPr lang="es-ES" dirty="0" err="1" smtClean="0"/>
              <a:t>code</a:t>
            </a:r>
            <a:r>
              <a:rPr lang="es-ES" dirty="0" smtClean="0"/>
              <a:t>!</a:t>
            </a:r>
            <a:br>
              <a:rPr lang="es-ES" dirty="0" smtClean="0"/>
            </a:br>
            <a:endParaRPr lang="en-US" dirty="0"/>
          </a:p>
        </p:txBody>
      </p:sp>
      <p:sp>
        <p:nvSpPr>
          <p:cNvPr id="2" name="Rectangle 1"/>
          <p:cNvSpPr/>
          <p:nvPr/>
        </p:nvSpPr>
        <p:spPr>
          <a:xfrm>
            <a:off x="10027444" y="6316662"/>
            <a:ext cx="8105625" cy="369332"/>
          </a:xfrm>
          <a:prstGeom prst="rect">
            <a:avLst/>
          </a:prstGeom>
        </p:spPr>
        <p:txBody>
          <a:bodyPr wrap="square">
            <a:spAutoFit/>
          </a:bodyPr>
          <a:lstStyle/>
          <a:p>
            <a:r>
              <a:rPr lang="es-ES" dirty="0">
                <a:solidFill>
                  <a:schemeClr val="bg1"/>
                </a:solidFill>
              </a:rPr>
              <a:t>#</a:t>
            </a:r>
            <a:r>
              <a:rPr lang="es-ES" dirty="0" smtClean="0">
                <a:solidFill>
                  <a:schemeClr val="bg1"/>
                </a:solidFill>
              </a:rPr>
              <a:t>dotNetSpain2016</a:t>
            </a:r>
            <a:endParaRPr lang="es-ES" dirty="0"/>
          </a:p>
        </p:txBody>
      </p:sp>
      <p:sp>
        <p:nvSpPr>
          <p:cNvPr id="4" name="AutoShape 2" descr="Resultado de imagen de github"/>
          <p:cNvSpPr>
            <a:spLocks noChangeAspect="1" noChangeArrowheads="1"/>
          </p:cNvSpPr>
          <p:nvPr/>
        </p:nvSpPr>
        <p:spPr bwMode="auto">
          <a:xfrm>
            <a:off x="959644" y="1211262"/>
            <a:ext cx="838200" cy="83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Rectangle 4"/>
          <p:cNvSpPr/>
          <p:nvPr/>
        </p:nvSpPr>
        <p:spPr>
          <a:xfrm>
            <a:off x="3093244" y="4145900"/>
            <a:ext cx="649537" cy="1569660"/>
          </a:xfrm>
          <a:prstGeom prst="rect">
            <a:avLst/>
          </a:prstGeom>
        </p:spPr>
        <p:txBody>
          <a:bodyPr wrap="none">
            <a:spAutoFit/>
          </a:bodyPr>
          <a:lstStyle/>
          <a:p>
            <a:r>
              <a:rPr lang="es-ES" sz="9600" dirty="0">
                <a:solidFill>
                  <a:schemeClr val="accent4">
                    <a:lumMod val="60000"/>
                    <a:lumOff val="40000"/>
                  </a:schemeClr>
                </a:solidFill>
              </a:rPr>
              <a:t>”</a:t>
            </a:r>
            <a:endParaRPr lang="es-ES" dirty="0">
              <a:solidFill>
                <a:schemeClr val="accent4">
                  <a:lumMod val="60000"/>
                  <a:lumOff val="40000"/>
                </a:schemeClr>
              </a:solidFill>
            </a:endParaRPr>
          </a:p>
        </p:txBody>
      </p:sp>
      <p:sp>
        <p:nvSpPr>
          <p:cNvPr id="8" name="Rectangle 7"/>
          <p:cNvSpPr/>
          <p:nvPr/>
        </p:nvSpPr>
        <p:spPr>
          <a:xfrm>
            <a:off x="-30956" y="2430462"/>
            <a:ext cx="649537" cy="1569660"/>
          </a:xfrm>
          <a:prstGeom prst="rect">
            <a:avLst/>
          </a:prstGeom>
        </p:spPr>
        <p:txBody>
          <a:bodyPr wrap="none">
            <a:spAutoFit/>
          </a:bodyPr>
          <a:lstStyle/>
          <a:p>
            <a:r>
              <a:rPr lang="es-ES" sz="9600" dirty="0">
                <a:solidFill>
                  <a:schemeClr val="accent4">
                    <a:lumMod val="60000"/>
                    <a:lumOff val="40000"/>
                  </a:schemeClr>
                </a:solidFill>
              </a:rPr>
              <a:t>”</a:t>
            </a:r>
            <a:endParaRPr lang="es-ES" dirty="0">
              <a:solidFill>
                <a:schemeClr val="accent4">
                  <a:lumMod val="60000"/>
                  <a:lumOff val="40000"/>
                </a:schemeClr>
              </a:solidFill>
            </a:endParaRPr>
          </a:p>
        </p:txBody>
      </p:sp>
    </p:spTree>
    <p:extLst>
      <p:ext uri="{BB962C8B-B14F-4D97-AF65-F5344CB8AC3E}">
        <p14:creationId xmlns:p14="http://schemas.microsoft.com/office/powerpoint/2010/main" val="71556204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844" y="2430462"/>
            <a:ext cx="9601200" cy="1837298"/>
          </a:xfrm>
        </p:spPr>
        <p:txBody>
          <a:bodyPr/>
          <a:lstStyle/>
          <a:p>
            <a:r>
              <a:rPr lang="es-ES" dirty="0" smtClean="0"/>
              <a:t>Core MVC</a:t>
            </a:r>
            <a:br>
              <a:rPr lang="es-ES" dirty="0" smtClean="0"/>
            </a:br>
            <a:endParaRPr lang="en-US" dirty="0">
              <a:solidFill>
                <a:srgbClr val="FFB900"/>
              </a:solidFill>
            </a:endParaRPr>
          </a:p>
        </p:txBody>
      </p:sp>
      <p:sp>
        <p:nvSpPr>
          <p:cNvPr id="4" name="AutoShape 2" descr="Resultado de imagen de github"/>
          <p:cNvSpPr>
            <a:spLocks noChangeAspect="1" noChangeArrowheads="1"/>
          </p:cNvSpPr>
          <p:nvPr/>
        </p:nvSpPr>
        <p:spPr bwMode="auto">
          <a:xfrm>
            <a:off x="959644" y="1211262"/>
            <a:ext cx="838200" cy="83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3749282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12858"/>
            <a:ext cx="12041211" cy="3040832"/>
          </a:xfrm>
        </p:spPr>
        <p:txBody>
          <a:bodyPr/>
          <a:lstStyle/>
          <a:p>
            <a:pPr marL="571500" indent="-571500">
              <a:buFont typeface="Arial" panose="020B0604020202020204" pitchFamily="34" charset="0"/>
              <a:buChar char="•"/>
            </a:pPr>
            <a:r>
              <a:rPr lang="es-ES" dirty="0" smtClean="0"/>
              <a:t>Core MVC</a:t>
            </a:r>
            <a:endParaRPr lang="es-ES" dirty="0"/>
          </a:p>
          <a:p>
            <a:pPr marL="914326" lvl="1" indent="-571500">
              <a:buFont typeface="Arial" panose="020B0604020202020204" pitchFamily="34" charset="0"/>
              <a:buChar char="•"/>
            </a:pPr>
            <a:r>
              <a:rPr lang="es-ES" dirty="0" smtClean="0"/>
              <a:t>Evolución de MVC 5</a:t>
            </a:r>
          </a:p>
          <a:p>
            <a:pPr marL="1142876" lvl="2" indent="-571500">
              <a:buFont typeface="Arial" panose="020B0604020202020204" pitchFamily="34" charset="0"/>
              <a:buChar char="•"/>
            </a:pPr>
            <a:r>
              <a:rPr lang="es-ES" dirty="0" smtClean="0"/>
              <a:t>Lo que ya conoces no está obsoleto</a:t>
            </a:r>
          </a:p>
          <a:p>
            <a:pPr marL="914326" lvl="1" indent="-571500">
              <a:buFont typeface="Arial" panose="020B0604020202020204" pitchFamily="34" charset="0"/>
              <a:buChar char="•"/>
            </a:pPr>
            <a:r>
              <a:rPr lang="es-ES" dirty="0" smtClean="0"/>
              <a:t>Los cambios más importantes ya los hemos visto</a:t>
            </a:r>
          </a:p>
          <a:p>
            <a:pPr marL="1142876" lvl="2" indent="-571500">
              <a:buFont typeface="Arial" panose="020B0604020202020204" pitchFamily="34" charset="0"/>
              <a:buChar char="•"/>
            </a:pPr>
            <a:r>
              <a:rPr lang="es-ES" dirty="0" err="1" smtClean="0"/>
              <a:t>Configuracion</a:t>
            </a:r>
            <a:r>
              <a:rPr lang="es-ES" dirty="0" smtClean="0"/>
              <a:t> / Dependencias / Hosting / </a:t>
            </a:r>
            <a:r>
              <a:rPr lang="es-ES" dirty="0" err="1" smtClean="0"/>
              <a:t>Startup</a:t>
            </a:r>
            <a:endParaRPr lang="es-ES" dirty="0" smtClean="0"/>
          </a:p>
          <a:p>
            <a:pPr marL="914326" lvl="1" indent="-571500">
              <a:buFont typeface="Arial" panose="020B0604020202020204" pitchFamily="34" charset="0"/>
              <a:buChar char="•"/>
            </a:pPr>
            <a:r>
              <a:rPr lang="es-ES" dirty="0" err="1" smtClean="0"/>
              <a:t>AddMvc</a:t>
            </a:r>
            <a:endParaRPr lang="es-ES" dirty="0" smtClean="0"/>
          </a:p>
          <a:p>
            <a:pPr marL="914326" lvl="1" indent="-571500">
              <a:buFont typeface="Arial" panose="020B0604020202020204" pitchFamily="34" charset="0"/>
              <a:buChar char="•"/>
            </a:pPr>
            <a:r>
              <a:rPr lang="es-ES" dirty="0" err="1" smtClean="0"/>
              <a:t>UserMvc</a:t>
            </a:r>
            <a:endParaRPr lang="es-ES" dirty="0" smtClean="0"/>
          </a:p>
        </p:txBody>
      </p:sp>
      <p:sp>
        <p:nvSpPr>
          <p:cNvPr id="3" name="Title 2"/>
          <p:cNvSpPr>
            <a:spLocks noGrp="1"/>
          </p:cNvSpPr>
          <p:nvPr>
            <p:ph type="title"/>
          </p:nvPr>
        </p:nvSpPr>
        <p:spPr/>
        <p:txBody>
          <a:bodyPr/>
          <a:lstStyle/>
          <a:p>
            <a:r>
              <a:rPr lang="en-US" dirty="0" smtClean="0"/>
              <a:t>ASP .NET Core MVC</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3"/>
              </a:rPr>
              <a:t>https://</a:t>
            </a:r>
            <a:r>
              <a:rPr lang="es-ES" sz="2800" i="1" dirty="0" smtClean="0">
                <a:hlinkClick r:id="rId3"/>
              </a:rPr>
              <a:t>github.com/aspnet/mvc</a:t>
            </a:r>
            <a:r>
              <a:rPr lang="es-ES" sz="2800" i="1" dirty="0" smtClean="0"/>
              <a:t>   </a:t>
            </a:r>
            <a:endParaRPr lang="es-ES" sz="2800" i="1" dirty="0"/>
          </a:p>
        </p:txBody>
      </p:sp>
    </p:spTree>
    <p:extLst>
      <p:ext uri="{BB962C8B-B14F-4D97-AF65-F5344CB8AC3E}">
        <p14:creationId xmlns:p14="http://schemas.microsoft.com/office/powerpoint/2010/main" val="278274607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12858"/>
            <a:ext cx="12041211" cy="4462760"/>
          </a:xfrm>
        </p:spPr>
        <p:txBody>
          <a:bodyPr/>
          <a:lstStyle/>
          <a:p>
            <a:pPr marL="571500" indent="-571500">
              <a:buFont typeface="Arial" panose="020B0604020202020204" pitchFamily="34" charset="0"/>
              <a:buChar char="•"/>
            </a:pPr>
            <a:r>
              <a:rPr lang="es-ES" dirty="0" smtClean="0"/>
              <a:t>Core MVC – </a:t>
            </a:r>
            <a:r>
              <a:rPr lang="es-ES" dirty="0" err="1" smtClean="0"/>
              <a:t>Controller</a:t>
            </a:r>
            <a:endParaRPr lang="es-ES" dirty="0"/>
          </a:p>
          <a:p>
            <a:pPr marL="914326" lvl="1" indent="-571500">
              <a:buFont typeface="Arial" panose="020B0604020202020204" pitchFamily="34" charset="0"/>
              <a:buChar char="•"/>
            </a:pPr>
            <a:r>
              <a:rPr lang="es-ES" dirty="0" smtClean="0"/>
              <a:t>Un controlador para gobernarlos a todos</a:t>
            </a:r>
          </a:p>
          <a:p>
            <a:pPr marL="1142876" lvl="2" indent="-571500">
              <a:buFont typeface="Arial" panose="020B0604020202020204" pitchFamily="34" charset="0"/>
              <a:buChar char="•"/>
            </a:pPr>
            <a:r>
              <a:rPr lang="es-ES" dirty="0" smtClean="0"/>
              <a:t>Desaparece API </a:t>
            </a:r>
            <a:r>
              <a:rPr lang="es-ES" dirty="0" err="1" smtClean="0"/>
              <a:t>Controller</a:t>
            </a:r>
            <a:endParaRPr lang="es-ES" dirty="0" smtClean="0"/>
          </a:p>
          <a:p>
            <a:pPr marL="1142876" lvl="2" indent="-571500">
              <a:buFont typeface="Arial" panose="020B0604020202020204" pitchFamily="34" charset="0"/>
              <a:buChar char="•"/>
            </a:pPr>
            <a:r>
              <a:rPr lang="es-ES" dirty="0"/>
              <a:t>A</a:t>
            </a:r>
            <a:r>
              <a:rPr lang="es-ES" dirty="0" smtClean="0"/>
              <a:t>diós a la bicefalia MVC / Web API</a:t>
            </a:r>
          </a:p>
          <a:p>
            <a:pPr marL="1371427" lvl="3" indent="-571500">
              <a:buFont typeface="Arial" panose="020B0604020202020204" pitchFamily="34" charset="0"/>
              <a:buChar char="•"/>
            </a:pPr>
            <a:r>
              <a:rPr lang="es-ES" dirty="0" smtClean="0"/>
              <a:t>Un solo </a:t>
            </a:r>
            <a:r>
              <a:rPr lang="es-ES" dirty="0" err="1" smtClean="0"/>
              <a:t>routing</a:t>
            </a:r>
            <a:endParaRPr lang="es-ES" dirty="0" smtClean="0"/>
          </a:p>
          <a:p>
            <a:pPr marL="1371427" lvl="3" indent="-571500">
              <a:buFont typeface="Arial" panose="020B0604020202020204" pitchFamily="34" charset="0"/>
              <a:buChar char="•"/>
            </a:pPr>
            <a:r>
              <a:rPr lang="es-ES" dirty="0" smtClean="0"/>
              <a:t>Un solo </a:t>
            </a:r>
            <a:r>
              <a:rPr lang="es-ES" dirty="0" err="1" smtClean="0"/>
              <a:t>model</a:t>
            </a:r>
            <a:r>
              <a:rPr lang="es-ES" dirty="0" smtClean="0"/>
              <a:t> </a:t>
            </a:r>
            <a:r>
              <a:rPr lang="es-ES" dirty="0" err="1" smtClean="0"/>
              <a:t>binding</a:t>
            </a:r>
            <a:endParaRPr lang="es-ES" dirty="0" smtClean="0"/>
          </a:p>
          <a:p>
            <a:pPr marL="1371427" lvl="3" indent="-571500">
              <a:buFont typeface="Arial" panose="020B0604020202020204" pitchFamily="34" charset="0"/>
              <a:buChar char="•"/>
            </a:pPr>
            <a:r>
              <a:rPr lang="es-ES" dirty="0" smtClean="0"/>
              <a:t>Una sola jerarquía de clases</a:t>
            </a:r>
          </a:p>
          <a:p>
            <a:pPr marL="1371427" lvl="3" indent="-571500">
              <a:buFont typeface="Arial" panose="020B0604020202020204" pitchFamily="34" charset="0"/>
              <a:buChar char="•"/>
            </a:pPr>
            <a:r>
              <a:rPr lang="es-ES" dirty="0" smtClean="0"/>
              <a:t>Un solo </a:t>
            </a:r>
            <a:r>
              <a:rPr lang="es-ES" dirty="0" err="1" smtClean="0"/>
              <a:t>framework</a:t>
            </a:r>
            <a:endParaRPr lang="es-ES" dirty="0" smtClean="0"/>
          </a:p>
          <a:p>
            <a:pPr marL="914326" lvl="1" indent="-571500">
              <a:buFont typeface="Arial" panose="020B0604020202020204" pitchFamily="34" charset="0"/>
              <a:buChar char="•"/>
            </a:pPr>
            <a:r>
              <a:rPr lang="es-ES" dirty="0" smtClean="0"/>
              <a:t>POCO </a:t>
            </a:r>
            <a:r>
              <a:rPr lang="es-ES" dirty="0" err="1" smtClean="0"/>
              <a:t>Controller</a:t>
            </a:r>
            <a:endParaRPr lang="es-ES" dirty="0" smtClean="0"/>
          </a:p>
          <a:p>
            <a:pPr marL="1142876" lvl="2" indent="-571500">
              <a:buFont typeface="Arial" panose="020B0604020202020204" pitchFamily="34" charset="0"/>
              <a:buChar char="•"/>
            </a:pPr>
            <a:r>
              <a:rPr lang="es-ES" dirty="0" smtClean="0"/>
              <a:t>Sin clase base</a:t>
            </a:r>
          </a:p>
          <a:p>
            <a:pPr marL="1142876" lvl="2" indent="-571500">
              <a:buFont typeface="Arial" panose="020B0604020202020204" pitchFamily="34" charset="0"/>
              <a:buChar char="•"/>
            </a:pPr>
            <a:r>
              <a:rPr lang="es-ES" dirty="0" smtClean="0"/>
              <a:t>Pon cualquier artefacto de </a:t>
            </a:r>
            <a:r>
              <a:rPr lang="es-ES" dirty="0" err="1" smtClean="0"/>
              <a:t>Controller</a:t>
            </a:r>
            <a:r>
              <a:rPr lang="es-ES" dirty="0" smtClean="0"/>
              <a:t> y funciona sin más</a:t>
            </a:r>
            <a:endParaRPr lang="es-ES" dirty="0" smtClean="0"/>
          </a:p>
          <a:p>
            <a:pPr marL="1142876" lvl="2" indent="-571500">
              <a:buFont typeface="Arial" panose="020B0604020202020204" pitchFamily="34" charset="0"/>
              <a:buChar char="•"/>
            </a:pPr>
            <a:endParaRPr lang="es-ES" dirty="0" smtClean="0"/>
          </a:p>
        </p:txBody>
      </p:sp>
      <p:sp>
        <p:nvSpPr>
          <p:cNvPr id="3" name="Title 2"/>
          <p:cNvSpPr>
            <a:spLocks noGrp="1"/>
          </p:cNvSpPr>
          <p:nvPr>
            <p:ph type="title"/>
          </p:nvPr>
        </p:nvSpPr>
        <p:spPr/>
        <p:txBody>
          <a:bodyPr/>
          <a:lstStyle/>
          <a:p>
            <a:r>
              <a:rPr lang="en-US" dirty="0" smtClean="0"/>
              <a:t>ASP .NET Core MVC</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3"/>
              </a:rPr>
              <a:t>https://</a:t>
            </a:r>
            <a:r>
              <a:rPr lang="es-ES" sz="2800" i="1" dirty="0" smtClean="0">
                <a:hlinkClick r:id="rId3"/>
              </a:rPr>
              <a:t>github.com/aspnet/mvc</a:t>
            </a:r>
            <a:r>
              <a:rPr lang="es-ES" sz="2800" i="1" dirty="0" smtClean="0"/>
              <a:t>   </a:t>
            </a:r>
            <a:endParaRPr lang="es-ES" sz="2800" i="1" dirty="0"/>
          </a:p>
        </p:txBody>
      </p:sp>
    </p:spTree>
    <p:extLst>
      <p:ext uri="{BB962C8B-B14F-4D97-AF65-F5344CB8AC3E}">
        <p14:creationId xmlns:p14="http://schemas.microsoft.com/office/powerpoint/2010/main" val="241185555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23130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12858"/>
            <a:ext cx="12041211" cy="3717941"/>
          </a:xfrm>
        </p:spPr>
        <p:txBody>
          <a:bodyPr/>
          <a:lstStyle/>
          <a:p>
            <a:pPr marL="571500" indent="-571500">
              <a:buFont typeface="Arial" panose="020B0604020202020204" pitchFamily="34" charset="0"/>
              <a:buChar char="•"/>
            </a:pPr>
            <a:r>
              <a:rPr lang="es-ES" dirty="0" smtClean="0"/>
              <a:t>Core MVC – </a:t>
            </a:r>
            <a:r>
              <a:rPr lang="es-ES" dirty="0" err="1" smtClean="0"/>
              <a:t>Exception</a:t>
            </a:r>
            <a:r>
              <a:rPr lang="es-ES" dirty="0" smtClean="0"/>
              <a:t> Management</a:t>
            </a:r>
            <a:endParaRPr lang="es-ES" dirty="0"/>
          </a:p>
          <a:p>
            <a:pPr marL="914326" lvl="1" indent="-571500">
              <a:buFont typeface="Arial" panose="020B0604020202020204" pitchFamily="34" charset="0"/>
              <a:buChar char="•"/>
            </a:pPr>
            <a:r>
              <a:rPr lang="es-ES" dirty="0" err="1" smtClean="0"/>
              <a:t>UseDeveloperExceptionPage</a:t>
            </a:r>
            <a:endParaRPr lang="es-ES" dirty="0" smtClean="0"/>
          </a:p>
          <a:p>
            <a:pPr marL="914326" lvl="1" indent="-571500">
              <a:buFont typeface="Arial" panose="020B0604020202020204" pitchFamily="34" charset="0"/>
              <a:buChar char="•"/>
            </a:pPr>
            <a:r>
              <a:rPr lang="es-ES" dirty="0" err="1" smtClean="0"/>
              <a:t>UseExceptionHandler</a:t>
            </a:r>
            <a:endParaRPr lang="es-ES" dirty="0" smtClean="0"/>
          </a:p>
          <a:p>
            <a:pPr marL="914326" lvl="1" indent="-571500">
              <a:buFont typeface="Arial" panose="020B0604020202020204" pitchFamily="34" charset="0"/>
              <a:buChar char="•"/>
            </a:pPr>
            <a:r>
              <a:rPr lang="es-ES" dirty="0" err="1" smtClean="0"/>
              <a:t>UseRuntimeInfoPage</a:t>
            </a:r>
            <a:endParaRPr lang="es-ES" dirty="0" smtClean="0"/>
          </a:p>
          <a:p>
            <a:pPr marL="1142876" lvl="2" indent="-571500">
              <a:buFont typeface="Arial" panose="020B0604020202020204" pitchFamily="34" charset="0"/>
              <a:buChar char="•"/>
            </a:pPr>
            <a:r>
              <a:rPr lang="es-ES" dirty="0" smtClean="0"/>
              <a:t>http://...../</a:t>
            </a:r>
            <a:r>
              <a:rPr lang="es-ES" dirty="0" err="1" smtClean="0"/>
              <a:t>runtimeinfo</a:t>
            </a:r>
            <a:endParaRPr lang="es-ES" dirty="0" smtClean="0"/>
          </a:p>
          <a:p>
            <a:pPr marL="1142876" lvl="2" indent="-571500">
              <a:buFont typeface="Arial" panose="020B0604020202020204" pitchFamily="34" charset="0"/>
              <a:buChar char="•"/>
            </a:pPr>
            <a:r>
              <a:rPr lang="es-ES" dirty="0" smtClean="0"/>
              <a:t>Lo que ya conoces no está obsoleto</a:t>
            </a:r>
          </a:p>
          <a:p>
            <a:pPr marL="914326" lvl="1" indent="-571500">
              <a:buFont typeface="Arial" panose="020B0604020202020204" pitchFamily="34" charset="0"/>
              <a:buChar char="•"/>
            </a:pPr>
            <a:r>
              <a:rPr lang="es-ES" dirty="0" smtClean="0"/>
              <a:t>Filtros de excepción</a:t>
            </a:r>
          </a:p>
          <a:p>
            <a:pPr marL="1142876" lvl="2" indent="-571500">
              <a:buFont typeface="Arial" panose="020B0604020202020204" pitchFamily="34" charset="0"/>
              <a:buChar char="•"/>
            </a:pPr>
            <a:r>
              <a:rPr lang="es-ES" dirty="0" err="1" smtClean="0"/>
              <a:t>ServiceFilter</a:t>
            </a:r>
            <a:endParaRPr lang="es-ES" dirty="0" smtClean="0"/>
          </a:p>
          <a:p>
            <a:pPr marL="1142876" lvl="2" indent="-571500">
              <a:buFont typeface="Arial" panose="020B0604020202020204" pitchFamily="34" charset="0"/>
              <a:buChar char="•"/>
            </a:pPr>
            <a:r>
              <a:rPr lang="es-ES" dirty="0" err="1" smtClean="0"/>
              <a:t>TypeFilter</a:t>
            </a:r>
            <a:endParaRPr lang="es-ES" dirty="0" smtClean="0"/>
          </a:p>
        </p:txBody>
      </p:sp>
      <p:sp>
        <p:nvSpPr>
          <p:cNvPr id="3" name="Title 2"/>
          <p:cNvSpPr>
            <a:spLocks noGrp="1"/>
          </p:cNvSpPr>
          <p:nvPr>
            <p:ph type="title"/>
          </p:nvPr>
        </p:nvSpPr>
        <p:spPr/>
        <p:txBody>
          <a:bodyPr/>
          <a:lstStyle/>
          <a:p>
            <a:r>
              <a:rPr lang="en-US" dirty="0" smtClean="0"/>
              <a:t>ASP .NET Core MVC</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3"/>
              </a:rPr>
              <a:t>https://</a:t>
            </a:r>
            <a:r>
              <a:rPr lang="es-ES" sz="2800" i="1" dirty="0" smtClean="0">
                <a:hlinkClick r:id="rId3"/>
              </a:rPr>
              <a:t>github.com/aspnet/mvc</a:t>
            </a:r>
            <a:r>
              <a:rPr lang="es-ES" sz="2800" i="1" dirty="0" smtClean="0"/>
              <a:t>   </a:t>
            </a:r>
            <a:endParaRPr lang="es-ES" sz="2800" i="1" dirty="0"/>
          </a:p>
        </p:txBody>
      </p:sp>
    </p:spTree>
    <p:extLst>
      <p:ext uri="{BB962C8B-B14F-4D97-AF65-F5344CB8AC3E}">
        <p14:creationId xmlns:p14="http://schemas.microsoft.com/office/powerpoint/2010/main" val="153459476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12858"/>
            <a:ext cx="12041211" cy="3311676"/>
          </a:xfrm>
        </p:spPr>
        <p:txBody>
          <a:bodyPr/>
          <a:lstStyle/>
          <a:p>
            <a:pPr marL="571500" indent="-571500">
              <a:buFont typeface="Arial" panose="020B0604020202020204" pitchFamily="34" charset="0"/>
              <a:buChar char="•"/>
            </a:pPr>
            <a:r>
              <a:rPr lang="es-ES" dirty="0" smtClean="0"/>
              <a:t>Core MVC – View </a:t>
            </a:r>
            <a:r>
              <a:rPr lang="es-ES" dirty="0" err="1" smtClean="0"/>
              <a:t>Components</a:t>
            </a:r>
            <a:endParaRPr lang="es-ES" dirty="0"/>
          </a:p>
          <a:p>
            <a:pPr marL="914326" lvl="1" indent="-571500">
              <a:buFont typeface="Arial" panose="020B0604020202020204" pitchFamily="34" charset="0"/>
              <a:buChar char="•"/>
            </a:pPr>
            <a:r>
              <a:rPr lang="es-ES" dirty="0" smtClean="0"/>
              <a:t>Reemplazo de nuestras vistas parciales.</a:t>
            </a:r>
          </a:p>
          <a:p>
            <a:pPr marL="914326" lvl="1" indent="-571500">
              <a:buFont typeface="Arial" panose="020B0604020202020204" pitchFamily="34" charset="0"/>
              <a:buChar char="•"/>
            </a:pPr>
            <a:r>
              <a:rPr lang="es-ES" dirty="0" smtClean="0"/>
              <a:t>Un controlador con una única responsabilidad.</a:t>
            </a:r>
          </a:p>
          <a:p>
            <a:pPr marL="914326" lvl="1" indent="-571500">
              <a:buFont typeface="Arial" panose="020B0604020202020204" pitchFamily="34" charset="0"/>
              <a:buChar char="•"/>
            </a:pPr>
            <a:r>
              <a:rPr lang="es-ES" dirty="0" smtClean="0"/>
              <a:t>¿Cómo?</a:t>
            </a:r>
          </a:p>
          <a:p>
            <a:pPr marL="1142876" lvl="2" indent="-571500">
              <a:buFont typeface="Arial" panose="020B0604020202020204" pitchFamily="34" charset="0"/>
              <a:buChar char="•"/>
            </a:pPr>
            <a:r>
              <a:rPr lang="es-ES" dirty="0" smtClean="0"/>
              <a:t>Heredamos de </a:t>
            </a:r>
            <a:r>
              <a:rPr lang="es-ES" dirty="0" err="1" smtClean="0"/>
              <a:t>ViewComponent</a:t>
            </a:r>
            <a:endParaRPr lang="es-ES" dirty="0" smtClean="0"/>
          </a:p>
          <a:p>
            <a:pPr marL="1142876" lvl="2" indent="-571500">
              <a:buFont typeface="Arial" panose="020B0604020202020204" pitchFamily="34" charset="0"/>
              <a:buChar char="•"/>
            </a:pPr>
            <a:r>
              <a:rPr lang="es-ES" dirty="0" err="1" smtClean="0"/>
              <a:t>IViewComponent</a:t>
            </a:r>
            <a:r>
              <a:rPr lang="es-ES" dirty="0" smtClean="0"/>
              <a:t> </a:t>
            </a:r>
            <a:r>
              <a:rPr lang="es-ES" dirty="0" err="1" smtClean="0"/>
              <a:t>Invoke</a:t>
            </a:r>
            <a:endParaRPr lang="es-ES" dirty="0" smtClean="0"/>
          </a:p>
          <a:p>
            <a:pPr marL="1142876" lvl="2" indent="-571500">
              <a:buFont typeface="Arial" panose="020B0604020202020204" pitchFamily="34" charset="0"/>
              <a:buChar char="•"/>
            </a:pPr>
            <a:r>
              <a:rPr lang="es-ES" dirty="0" err="1" smtClean="0"/>
              <a:t>Task</a:t>
            </a:r>
            <a:r>
              <a:rPr lang="es-ES" dirty="0" smtClean="0"/>
              <a:t>&lt;</a:t>
            </a:r>
            <a:r>
              <a:rPr lang="es-ES" dirty="0" err="1" smtClean="0"/>
              <a:t>IViewComponent</a:t>
            </a:r>
            <a:r>
              <a:rPr lang="es-ES" dirty="0" smtClean="0"/>
              <a:t>&gt; </a:t>
            </a:r>
            <a:r>
              <a:rPr lang="es-ES" dirty="0" err="1" smtClean="0"/>
              <a:t>InvokeAsync</a:t>
            </a:r>
            <a:endParaRPr lang="es-ES" dirty="0" smtClean="0"/>
          </a:p>
          <a:p>
            <a:pPr marL="1142876" lvl="2" indent="-571500">
              <a:buFont typeface="Arial" panose="020B0604020202020204" pitchFamily="34" charset="0"/>
              <a:buChar char="•"/>
            </a:pPr>
            <a:r>
              <a:rPr lang="es-ES" dirty="0" smtClean="0"/>
              <a:t>@</a:t>
            </a:r>
            <a:r>
              <a:rPr lang="es-ES" dirty="0" err="1" smtClean="0"/>
              <a:t>Component</a:t>
            </a:r>
            <a:r>
              <a:rPr lang="es-ES" dirty="0" smtClean="0"/>
              <a:t>(“</a:t>
            </a:r>
            <a:r>
              <a:rPr lang="es-ES" dirty="0" err="1" smtClean="0"/>
              <a:t>my_component</a:t>
            </a:r>
            <a:r>
              <a:rPr lang="es-ES" dirty="0" smtClean="0"/>
              <a:t>”).</a:t>
            </a:r>
            <a:r>
              <a:rPr lang="es-ES" dirty="0" err="1" smtClean="0"/>
              <a:t>Invoke</a:t>
            </a:r>
            <a:r>
              <a:rPr lang="es-ES" dirty="0" smtClean="0"/>
              <a:t>(…)</a:t>
            </a:r>
          </a:p>
        </p:txBody>
      </p:sp>
      <p:sp>
        <p:nvSpPr>
          <p:cNvPr id="3" name="Title 2"/>
          <p:cNvSpPr>
            <a:spLocks noGrp="1"/>
          </p:cNvSpPr>
          <p:nvPr>
            <p:ph type="title"/>
          </p:nvPr>
        </p:nvSpPr>
        <p:spPr/>
        <p:txBody>
          <a:bodyPr/>
          <a:lstStyle/>
          <a:p>
            <a:r>
              <a:rPr lang="en-US" dirty="0" smtClean="0"/>
              <a:t>ASP .NET Core MVC</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3"/>
              </a:rPr>
              <a:t>https://</a:t>
            </a:r>
            <a:r>
              <a:rPr lang="es-ES" sz="2800" i="1" dirty="0" smtClean="0">
                <a:hlinkClick r:id="rId3"/>
              </a:rPr>
              <a:t>github.com/aspnet/mvc</a:t>
            </a:r>
            <a:r>
              <a:rPr lang="es-ES" sz="2800" i="1" dirty="0" smtClean="0"/>
              <a:t>   </a:t>
            </a:r>
            <a:endParaRPr lang="es-ES" sz="2800" i="1" dirty="0"/>
          </a:p>
        </p:txBody>
      </p:sp>
      <p:pic>
        <p:nvPicPr>
          <p:cNvPr id="5" name="Picture 4"/>
          <p:cNvPicPr>
            <a:picLocks noChangeAspect="1"/>
          </p:cNvPicPr>
          <p:nvPr/>
        </p:nvPicPr>
        <p:blipFill>
          <a:blip r:embed="rId4"/>
          <a:stretch>
            <a:fillRect/>
          </a:stretch>
        </p:blipFill>
        <p:spPr>
          <a:xfrm>
            <a:off x="8732044" y="1386319"/>
            <a:ext cx="3111230" cy="4052442"/>
          </a:xfrm>
          <a:prstGeom prst="rect">
            <a:avLst/>
          </a:prstGeom>
        </p:spPr>
      </p:pic>
    </p:spTree>
    <p:extLst>
      <p:ext uri="{BB962C8B-B14F-4D97-AF65-F5344CB8AC3E}">
        <p14:creationId xmlns:p14="http://schemas.microsoft.com/office/powerpoint/2010/main" val="190885404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12858"/>
            <a:ext cx="12041211" cy="2363724"/>
          </a:xfrm>
        </p:spPr>
        <p:txBody>
          <a:bodyPr/>
          <a:lstStyle/>
          <a:p>
            <a:pPr marL="571500" indent="-571500">
              <a:buFont typeface="Arial" panose="020B0604020202020204" pitchFamily="34" charset="0"/>
              <a:buChar char="•"/>
            </a:pPr>
            <a:r>
              <a:rPr lang="es-ES" dirty="0" smtClean="0"/>
              <a:t>Core MVC – </a:t>
            </a:r>
            <a:r>
              <a:rPr lang="es-ES" dirty="0" err="1" smtClean="0"/>
              <a:t>TagHelpers</a:t>
            </a:r>
            <a:endParaRPr lang="es-ES" dirty="0"/>
          </a:p>
          <a:p>
            <a:pPr marL="914326" lvl="1" indent="-571500">
              <a:buFont typeface="Arial" panose="020B0604020202020204" pitchFamily="34" charset="0"/>
              <a:buChar char="•"/>
            </a:pPr>
            <a:r>
              <a:rPr lang="es-ES" dirty="0" smtClean="0"/>
              <a:t>Etiquetas HTML procesadas en servidor.</a:t>
            </a:r>
          </a:p>
          <a:p>
            <a:pPr marL="914326" lvl="1" indent="-571500">
              <a:buFont typeface="Arial" panose="020B0604020202020204" pitchFamily="34" charset="0"/>
              <a:buChar char="•"/>
            </a:pPr>
            <a:r>
              <a:rPr lang="es-ES" b="1" dirty="0" smtClean="0"/>
              <a:t>NO</a:t>
            </a:r>
            <a:r>
              <a:rPr lang="es-ES" dirty="0" smtClean="0"/>
              <a:t> son web </a:t>
            </a:r>
            <a:r>
              <a:rPr lang="es-ES" dirty="0" err="1" smtClean="0"/>
              <a:t>controls</a:t>
            </a:r>
            <a:r>
              <a:rPr lang="es-ES" dirty="0" smtClean="0"/>
              <a:t>.</a:t>
            </a:r>
          </a:p>
          <a:p>
            <a:pPr marL="914326" lvl="1" indent="-571500">
              <a:buFont typeface="Arial" panose="020B0604020202020204" pitchFamily="34" charset="0"/>
              <a:buChar char="•"/>
            </a:pPr>
            <a:r>
              <a:rPr lang="es-ES" dirty="0" smtClean="0"/>
              <a:t>Sustituyen a los </a:t>
            </a:r>
            <a:r>
              <a:rPr lang="es-ES" dirty="0" err="1" smtClean="0"/>
              <a:t>helpers</a:t>
            </a:r>
            <a:r>
              <a:rPr lang="es-ES" dirty="0" smtClean="0"/>
              <a:t> clásicos.</a:t>
            </a:r>
          </a:p>
          <a:p>
            <a:pPr marL="914326" lvl="1" indent="-571500">
              <a:buFont typeface="Arial" panose="020B0604020202020204" pitchFamily="34" charset="0"/>
              <a:buChar char="•"/>
            </a:pPr>
            <a:r>
              <a:rPr lang="es-ES" dirty="0" smtClean="0"/>
              <a:t>Permiten un mayor y mejor integración con herramientas de edición </a:t>
            </a:r>
            <a:r>
              <a:rPr lang="es-ES" dirty="0" err="1" smtClean="0"/>
              <a:t>html</a:t>
            </a:r>
            <a:r>
              <a:rPr lang="es-ES" dirty="0" smtClean="0"/>
              <a:t>.</a:t>
            </a:r>
          </a:p>
        </p:txBody>
      </p:sp>
      <p:sp>
        <p:nvSpPr>
          <p:cNvPr id="3" name="Title 2"/>
          <p:cNvSpPr>
            <a:spLocks noGrp="1"/>
          </p:cNvSpPr>
          <p:nvPr>
            <p:ph type="title"/>
          </p:nvPr>
        </p:nvSpPr>
        <p:spPr/>
        <p:txBody>
          <a:bodyPr/>
          <a:lstStyle/>
          <a:p>
            <a:r>
              <a:rPr lang="en-US" dirty="0" smtClean="0"/>
              <a:t>ASP .NET Core MVC</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3"/>
              </a:rPr>
              <a:t>https://</a:t>
            </a:r>
            <a:r>
              <a:rPr lang="es-ES" sz="2800" i="1" dirty="0" smtClean="0">
                <a:hlinkClick r:id="rId3"/>
              </a:rPr>
              <a:t>github.com/aspnet/mvc</a:t>
            </a:r>
            <a:r>
              <a:rPr lang="es-ES" sz="2800" i="1" dirty="0" smtClean="0"/>
              <a:t>   </a:t>
            </a:r>
            <a:endParaRPr lang="es-ES" sz="2800" i="1" dirty="0"/>
          </a:p>
        </p:txBody>
      </p:sp>
    </p:spTree>
    <p:extLst>
      <p:ext uri="{BB962C8B-B14F-4D97-AF65-F5344CB8AC3E}">
        <p14:creationId xmlns:p14="http://schemas.microsoft.com/office/powerpoint/2010/main" val="121487390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12858"/>
            <a:ext cx="12041211" cy="3447098"/>
          </a:xfrm>
        </p:spPr>
        <p:txBody>
          <a:bodyPr/>
          <a:lstStyle/>
          <a:p>
            <a:pPr marL="571500" indent="-571500">
              <a:buFont typeface="Arial" panose="020B0604020202020204" pitchFamily="34" charset="0"/>
              <a:buChar char="•"/>
            </a:pPr>
            <a:r>
              <a:rPr lang="es-ES" dirty="0" smtClean="0"/>
              <a:t>Core MVC – </a:t>
            </a:r>
            <a:r>
              <a:rPr lang="es-ES" dirty="0" err="1" smtClean="0"/>
              <a:t>TagHelpers</a:t>
            </a:r>
            <a:endParaRPr lang="es-ES" dirty="0"/>
          </a:p>
          <a:p>
            <a:pPr marL="914326" lvl="1" indent="-571500">
              <a:buFont typeface="Arial" panose="020B0604020202020204" pitchFamily="34" charset="0"/>
              <a:buChar char="•"/>
            </a:pPr>
            <a:r>
              <a:rPr lang="es-ES" dirty="0" smtClean="0"/>
              <a:t>¿Cómo?</a:t>
            </a:r>
          </a:p>
          <a:p>
            <a:pPr marL="1142876" lvl="2" indent="-571500">
              <a:buFont typeface="Arial" panose="020B0604020202020204" pitchFamily="34" charset="0"/>
              <a:buChar char="•"/>
            </a:pPr>
            <a:r>
              <a:rPr lang="es-ES" dirty="0" smtClean="0"/>
              <a:t>Heredar de </a:t>
            </a:r>
            <a:r>
              <a:rPr lang="es-ES" dirty="0" err="1" smtClean="0"/>
              <a:t>TagHelper</a:t>
            </a:r>
            <a:endParaRPr lang="es-ES" dirty="0" smtClean="0"/>
          </a:p>
          <a:p>
            <a:pPr marL="1142876" lvl="2" indent="-571500">
              <a:buFont typeface="Arial" panose="020B0604020202020204" pitchFamily="34" charset="0"/>
              <a:buChar char="•"/>
            </a:pPr>
            <a:r>
              <a:rPr lang="es-ES" dirty="0" err="1" smtClean="0"/>
              <a:t>HtmlTargetElementAttribute</a:t>
            </a:r>
            <a:endParaRPr lang="es-ES" dirty="0" smtClean="0"/>
          </a:p>
          <a:p>
            <a:pPr marL="1142876" lvl="2" indent="-571500">
              <a:buFont typeface="Arial" panose="020B0604020202020204" pitchFamily="34" charset="0"/>
              <a:buChar char="•"/>
            </a:pPr>
            <a:r>
              <a:rPr lang="es-ES" dirty="0" smtClean="0"/>
              <a:t>Redefinir </a:t>
            </a:r>
            <a:r>
              <a:rPr lang="es-ES" dirty="0" err="1" smtClean="0"/>
              <a:t>Proccess</a:t>
            </a:r>
            <a:endParaRPr lang="es-ES" dirty="0" smtClean="0"/>
          </a:p>
          <a:p>
            <a:pPr marL="1371427" lvl="3" indent="-571500">
              <a:buFont typeface="Arial" panose="020B0604020202020204" pitchFamily="34" charset="0"/>
              <a:buChar char="•"/>
            </a:pPr>
            <a:r>
              <a:rPr lang="es-ES" dirty="0" smtClean="0"/>
              <a:t>Atributos como propiedades.</a:t>
            </a:r>
          </a:p>
          <a:p>
            <a:pPr marL="1142876" lvl="2" indent="-571500">
              <a:buFont typeface="Arial" panose="020B0604020202020204" pitchFamily="34" charset="0"/>
              <a:buChar char="•"/>
            </a:pPr>
            <a:r>
              <a:rPr lang="es-ES" dirty="0" smtClean="0"/>
              <a:t>Directiva </a:t>
            </a:r>
            <a:r>
              <a:rPr lang="es-ES" dirty="0" err="1" smtClean="0"/>
              <a:t>addtaghelper</a:t>
            </a:r>
            <a:r>
              <a:rPr lang="es-ES" dirty="0" smtClean="0"/>
              <a:t>  “[</a:t>
            </a:r>
            <a:r>
              <a:rPr lang="es-ES" dirty="0" err="1" smtClean="0"/>
              <a:t>class</a:t>
            </a:r>
            <a:r>
              <a:rPr lang="es-ES" dirty="0" smtClean="0"/>
              <a:t>|*],</a:t>
            </a:r>
            <a:r>
              <a:rPr lang="es-ES" dirty="0" err="1" smtClean="0"/>
              <a:t>assembly</a:t>
            </a:r>
            <a:r>
              <a:rPr lang="es-ES" dirty="0" smtClean="0"/>
              <a:t>”</a:t>
            </a:r>
          </a:p>
          <a:p>
            <a:pPr marL="1142876" lvl="2" indent="-571500">
              <a:buFont typeface="Arial" panose="020B0604020202020204" pitchFamily="34" charset="0"/>
              <a:buChar char="•"/>
            </a:pPr>
            <a:r>
              <a:rPr lang="es-ES" dirty="0" smtClean="0"/>
              <a:t>Más </a:t>
            </a:r>
            <a:r>
              <a:rPr lang="es-ES" dirty="0" err="1" smtClean="0"/>
              <a:t>info</a:t>
            </a:r>
            <a:r>
              <a:rPr lang="es-ES" dirty="0" smtClean="0"/>
              <a:t> en :</a:t>
            </a:r>
          </a:p>
          <a:p>
            <a:pPr marL="1371427" lvl="3" indent="-571500">
              <a:buFont typeface="Arial" panose="020B0604020202020204" pitchFamily="34" charset="0"/>
              <a:buChar char="•"/>
            </a:pPr>
            <a:r>
              <a:rPr lang="es-ES" dirty="0">
                <a:hlinkClick r:id="rId3"/>
              </a:rPr>
              <a:t>http://aspnetmvc.readthedocs.org/projects/mvc/en/latest/views/tag-helpers/authoring.html</a:t>
            </a:r>
            <a:endParaRPr lang="es-ES" dirty="0" smtClean="0"/>
          </a:p>
        </p:txBody>
      </p:sp>
      <p:sp>
        <p:nvSpPr>
          <p:cNvPr id="3" name="Title 2"/>
          <p:cNvSpPr>
            <a:spLocks noGrp="1"/>
          </p:cNvSpPr>
          <p:nvPr>
            <p:ph type="title"/>
          </p:nvPr>
        </p:nvSpPr>
        <p:spPr/>
        <p:txBody>
          <a:bodyPr/>
          <a:lstStyle/>
          <a:p>
            <a:r>
              <a:rPr lang="en-US" dirty="0" smtClean="0"/>
              <a:t>ASP .NET Core MVC</a:t>
            </a:r>
            <a:endParaRPr lang="en-US" dirty="0"/>
          </a:p>
        </p:txBody>
      </p:sp>
      <p:sp>
        <p:nvSpPr>
          <p:cNvPr id="4" name="Rectangle 3"/>
          <p:cNvSpPr/>
          <p:nvPr/>
        </p:nvSpPr>
        <p:spPr>
          <a:xfrm>
            <a:off x="5074444" y="35132"/>
            <a:ext cx="8307410" cy="523220"/>
          </a:xfrm>
          <a:prstGeom prst="rect">
            <a:avLst/>
          </a:prstGeom>
        </p:spPr>
        <p:txBody>
          <a:bodyPr wrap="square">
            <a:spAutoFit/>
          </a:bodyPr>
          <a:lstStyle/>
          <a:p>
            <a:pPr lvl="2"/>
            <a:r>
              <a:rPr lang="es-ES" sz="2800" i="1" dirty="0">
                <a:hlinkClick r:id="rId4"/>
              </a:rPr>
              <a:t>https://</a:t>
            </a:r>
            <a:r>
              <a:rPr lang="es-ES" sz="2800" i="1" dirty="0" smtClean="0">
                <a:hlinkClick r:id="rId4"/>
              </a:rPr>
              <a:t>github.com/aspnet/mvc</a:t>
            </a:r>
            <a:r>
              <a:rPr lang="es-ES" sz="2800" i="1" dirty="0" smtClean="0"/>
              <a:t>   </a:t>
            </a:r>
            <a:endParaRPr lang="es-ES" sz="2800" i="1" dirty="0"/>
          </a:p>
        </p:txBody>
      </p:sp>
    </p:spTree>
    <p:extLst>
      <p:ext uri="{BB962C8B-B14F-4D97-AF65-F5344CB8AC3E}">
        <p14:creationId xmlns:p14="http://schemas.microsoft.com/office/powerpoint/2010/main" val="124136995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044" y="2963862"/>
            <a:ext cx="5714206" cy="1837298"/>
          </a:xfrm>
        </p:spPr>
        <p:txBody>
          <a:bodyPr/>
          <a:lstStyle/>
          <a:p>
            <a:r>
              <a:rPr lang="es-ES" dirty="0" err="1" smtClean="0"/>
              <a:t>Talk</a:t>
            </a:r>
            <a:r>
              <a:rPr lang="es-ES" dirty="0" smtClean="0"/>
              <a:t> </a:t>
            </a:r>
            <a:r>
              <a:rPr lang="es-ES" dirty="0" err="1" smtClean="0"/>
              <a:t>is</a:t>
            </a:r>
            <a:r>
              <a:rPr lang="es-ES" dirty="0" smtClean="0"/>
              <a:t> </a:t>
            </a:r>
            <a:r>
              <a:rPr lang="es-ES" dirty="0" err="1" smtClean="0"/>
              <a:t>cheap</a:t>
            </a:r>
            <a:r>
              <a:rPr lang="es-ES" dirty="0"/>
              <a:t/>
            </a:r>
            <a:br>
              <a:rPr lang="es-ES" dirty="0"/>
            </a:br>
            <a:r>
              <a:rPr lang="es-ES" dirty="0" smtClean="0"/>
              <a:t>…show me </a:t>
            </a:r>
            <a:r>
              <a:rPr lang="es-ES" dirty="0" err="1" smtClean="0"/>
              <a:t>the</a:t>
            </a:r>
            <a:r>
              <a:rPr lang="es-ES" dirty="0" smtClean="0"/>
              <a:t> </a:t>
            </a:r>
            <a:r>
              <a:rPr lang="es-ES" dirty="0" err="1" smtClean="0"/>
              <a:t>code</a:t>
            </a:r>
            <a:r>
              <a:rPr lang="es-ES" dirty="0" smtClean="0"/>
              <a:t>!</a:t>
            </a:r>
            <a:br>
              <a:rPr lang="es-ES" dirty="0" smtClean="0"/>
            </a:br>
            <a:endParaRPr lang="en-US" dirty="0"/>
          </a:p>
        </p:txBody>
      </p:sp>
      <p:sp>
        <p:nvSpPr>
          <p:cNvPr id="2" name="Rectangle 1"/>
          <p:cNvSpPr/>
          <p:nvPr/>
        </p:nvSpPr>
        <p:spPr>
          <a:xfrm>
            <a:off x="10027444" y="6316662"/>
            <a:ext cx="8105625" cy="369332"/>
          </a:xfrm>
          <a:prstGeom prst="rect">
            <a:avLst/>
          </a:prstGeom>
        </p:spPr>
        <p:txBody>
          <a:bodyPr wrap="square">
            <a:spAutoFit/>
          </a:bodyPr>
          <a:lstStyle/>
          <a:p>
            <a:r>
              <a:rPr lang="es-ES" dirty="0">
                <a:solidFill>
                  <a:schemeClr val="bg1"/>
                </a:solidFill>
              </a:rPr>
              <a:t>#</a:t>
            </a:r>
            <a:r>
              <a:rPr lang="es-ES" dirty="0" smtClean="0">
                <a:solidFill>
                  <a:schemeClr val="bg1"/>
                </a:solidFill>
              </a:rPr>
              <a:t>dotNetSpain2016</a:t>
            </a:r>
            <a:endParaRPr lang="es-ES" dirty="0"/>
          </a:p>
        </p:txBody>
      </p:sp>
      <p:sp>
        <p:nvSpPr>
          <p:cNvPr id="4" name="AutoShape 2" descr="Resultado de imagen de github"/>
          <p:cNvSpPr>
            <a:spLocks noChangeAspect="1" noChangeArrowheads="1"/>
          </p:cNvSpPr>
          <p:nvPr/>
        </p:nvSpPr>
        <p:spPr bwMode="auto">
          <a:xfrm>
            <a:off x="959644" y="1211262"/>
            <a:ext cx="838200" cy="83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Rectangle 4"/>
          <p:cNvSpPr/>
          <p:nvPr/>
        </p:nvSpPr>
        <p:spPr>
          <a:xfrm>
            <a:off x="3093244" y="4145900"/>
            <a:ext cx="649537" cy="1569660"/>
          </a:xfrm>
          <a:prstGeom prst="rect">
            <a:avLst/>
          </a:prstGeom>
        </p:spPr>
        <p:txBody>
          <a:bodyPr wrap="none">
            <a:spAutoFit/>
          </a:bodyPr>
          <a:lstStyle/>
          <a:p>
            <a:r>
              <a:rPr lang="es-ES" sz="9600" dirty="0">
                <a:solidFill>
                  <a:schemeClr val="accent4">
                    <a:lumMod val="60000"/>
                    <a:lumOff val="40000"/>
                  </a:schemeClr>
                </a:solidFill>
              </a:rPr>
              <a:t>”</a:t>
            </a:r>
            <a:endParaRPr lang="es-ES" dirty="0">
              <a:solidFill>
                <a:schemeClr val="accent4">
                  <a:lumMod val="60000"/>
                  <a:lumOff val="40000"/>
                </a:schemeClr>
              </a:solidFill>
            </a:endParaRPr>
          </a:p>
        </p:txBody>
      </p:sp>
      <p:sp>
        <p:nvSpPr>
          <p:cNvPr id="8" name="Rectangle 7"/>
          <p:cNvSpPr/>
          <p:nvPr/>
        </p:nvSpPr>
        <p:spPr>
          <a:xfrm>
            <a:off x="-30956" y="2430462"/>
            <a:ext cx="649537" cy="1569660"/>
          </a:xfrm>
          <a:prstGeom prst="rect">
            <a:avLst/>
          </a:prstGeom>
        </p:spPr>
        <p:txBody>
          <a:bodyPr wrap="none">
            <a:spAutoFit/>
          </a:bodyPr>
          <a:lstStyle/>
          <a:p>
            <a:r>
              <a:rPr lang="es-ES" sz="9600" dirty="0">
                <a:solidFill>
                  <a:schemeClr val="accent4">
                    <a:lumMod val="60000"/>
                    <a:lumOff val="40000"/>
                  </a:schemeClr>
                </a:solidFill>
              </a:rPr>
              <a:t>”</a:t>
            </a:r>
            <a:endParaRPr lang="es-ES" dirty="0">
              <a:solidFill>
                <a:schemeClr val="accent4">
                  <a:lumMod val="60000"/>
                  <a:lumOff val="40000"/>
                </a:schemeClr>
              </a:solidFill>
            </a:endParaRPr>
          </a:p>
        </p:txBody>
      </p:sp>
    </p:spTree>
    <p:extLst>
      <p:ext uri="{BB962C8B-B14F-4D97-AF65-F5344CB8AC3E}">
        <p14:creationId xmlns:p14="http://schemas.microsoft.com/office/powerpoint/2010/main" val="167214203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3"/>
          </p:nvPr>
        </p:nvSpPr>
        <p:spPr/>
        <p:txBody>
          <a:bodyPr/>
          <a:lstStyle/>
          <a:p>
            <a:r>
              <a:rPr lang="en-US" dirty="0"/>
              <a:t>http://aka.ms/DOTNETT2S2</a:t>
            </a:r>
            <a:r>
              <a:rPr lang="en-US" dirty="0"/>
              <a:t> </a:t>
            </a:r>
            <a:endParaRPr lang="es-E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044" y="525462"/>
            <a:ext cx="3905250" cy="3905250"/>
          </a:xfrm>
          <a:prstGeom prst="rect">
            <a:avLst/>
          </a:prstGeom>
        </p:spPr>
      </p:pic>
    </p:spTree>
    <p:extLst>
      <p:ext uri="{BB962C8B-B14F-4D97-AF65-F5344CB8AC3E}">
        <p14:creationId xmlns:p14="http://schemas.microsoft.com/office/powerpoint/2010/main" val="30170847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rot="-60000">
            <a:off x="274671" y="3981818"/>
            <a:ext cx="7009440" cy="1191844"/>
          </a:xfrm>
        </p:spPr>
        <p:txBody>
          <a:bodyPr/>
          <a:lstStyle/>
          <a:p>
            <a:pPr lvl="0"/>
            <a:r>
              <a:rPr lang="en-US" dirty="0"/>
              <a:t>Unai Zorrilla Castro</a:t>
            </a:r>
          </a:p>
          <a:p>
            <a:pPr lvl="0"/>
            <a:r>
              <a:rPr lang="en-US" dirty="0"/>
              <a:t>Dev Lead </a:t>
            </a:r>
            <a:r>
              <a:rPr lang="en-US" dirty="0" err="1"/>
              <a:t>en</a:t>
            </a:r>
            <a:r>
              <a:rPr lang="en-US" dirty="0"/>
              <a:t> Plain Concepts</a:t>
            </a:r>
          </a:p>
          <a:p>
            <a:pPr lvl="0"/>
            <a:r>
              <a:rPr lang="en-US" dirty="0"/>
              <a:t>@_</a:t>
            </a:r>
            <a:r>
              <a:rPr lang="en-US" dirty="0" err="1"/>
              <a:t>unaizc</a:t>
            </a:r>
            <a:r>
              <a:rPr lang="en-US" dirty="0"/>
              <a:t>_</a:t>
            </a:r>
          </a:p>
        </p:txBody>
      </p:sp>
      <p:sp>
        <p:nvSpPr>
          <p:cNvPr id="3" name="Text Placeholder 2"/>
          <p:cNvSpPr>
            <a:spLocks noGrp="1"/>
          </p:cNvSpPr>
          <p:nvPr>
            <p:ph type="body" sz="quarter" idx="13"/>
          </p:nvPr>
        </p:nvSpPr>
        <p:spPr/>
        <p:txBody>
          <a:bodyPr/>
          <a:lstStyle/>
          <a:p>
            <a:r>
              <a:rPr lang="en-US" dirty="0"/>
              <a:t>http://aka.ms/DOTNETT2S2</a:t>
            </a:r>
            <a:r>
              <a:rPr lang="en-US" dirty="0"/>
              <a:t> </a:t>
            </a:r>
            <a:endParaRPr lang="es-E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044" y="525462"/>
            <a:ext cx="3905250" cy="3905250"/>
          </a:xfrm>
          <a:prstGeom prst="rect">
            <a:avLst/>
          </a:prstGeom>
        </p:spPr>
      </p:pic>
    </p:spTree>
    <p:extLst>
      <p:ext uri="{BB962C8B-B14F-4D97-AF65-F5344CB8AC3E}">
        <p14:creationId xmlns:p14="http://schemas.microsoft.com/office/powerpoint/2010/main" val="318936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8447" y="1681116"/>
            <a:ext cx="4457320" cy="3847863"/>
          </a:xfrm>
        </p:spPr>
        <p:txBody>
          <a:bodyPr/>
          <a:lstStyle/>
          <a:p>
            <a:r>
              <a:rPr lang="en-US" dirty="0"/>
              <a:t>Development Team Lead at Plain Concepts</a:t>
            </a:r>
          </a:p>
          <a:p>
            <a:r>
              <a:rPr lang="en-US" dirty="0"/>
              <a:t>Microsoft MVP on ASP.NET</a:t>
            </a:r>
          </a:p>
          <a:p>
            <a:r>
              <a:rPr lang="en-US" dirty="0"/>
              <a:t>unai@plainconcepts.com</a:t>
            </a:r>
          </a:p>
          <a:p>
            <a:r>
              <a:rPr lang="es-ES" dirty="0" smtClean="0"/>
              <a:t>@_</a:t>
            </a:r>
            <a:r>
              <a:rPr lang="es-ES" dirty="0" err="1" smtClean="0"/>
              <a:t>unaizc</a:t>
            </a:r>
            <a:r>
              <a:rPr lang="es-ES" dirty="0" smtClean="0"/>
              <a:t>_</a:t>
            </a:r>
            <a:endParaRPr lang="es-ES" dirty="0"/>
          </a:p>
        </p:txBody>
      </p:sp>
      <p:sp>
        <p:nvSpPr>
          <p:cNvPr id="4" name="Text Placeholder 3"/>
          <p:cNvSpPr>
            <a:spLocks noGrp="1"/>
          </p:cNvSpPr>
          <p:nvPr>
            <p:ph type="body" sz="quarter" idx="11"/>
          </p:nvPr>
        </p:nvSpPr>
        <p:spPr>
          <a:xfrm>
            <a:off x="4725767" y="1681116"/>
            <a:ext cx="4457320" cy="3847862"/>
          </a:xfrm>
        </p:spPr>
        <p:txBody>
          <a:bodyPr/>
          <a:lstStyle/>
          <a:p>
            <a:endParaRPr lang="es-ES" dirty="0"/>
          </a:p>
        </p:txBody>
      </p:sp>
      <p:pic>
        <p:nvPicPr>
          <p:cNvPr id="5" name="Picture Placeholder 4"/>
          <p:cNvPicPr>
            <a:picLocks noChangeAspect="1"/>
          </p:cNvPicPr>
          <p:nvPr/>
        </p:nvPicPr>
        <p:blipFill>
          <a:blip r:embed="rId3">
            <a:extLst>
              <a:ext uri="{28A0092B-C50C-407E-A947-70E740481C1C}">
                <a14:useLocalDpi xmlns:a14="http://schemas.microsoft.com/office/drawing/2010/main" val="0"/>
              </a:ext>
            </a:extLst>
          </a:blip>
          <a:srcRect t="4756" b="4756"/>
          <a:stretch>
            <a:fillRect/>
          </a:stretch>
        </p:blipFill>
        <p:spPr>
          <a:xfrm>
            <a:off x="5150644" y="3040062"/>
            <a:ext cx="3921425" cy="837419"/>
          </a:xfrm>
          <a:prstGeom prst="rect">
            <a:avLst/>
          </a:prstGeom>
        </p:spPr>
      </p:pic>
      <p:pic>
        <p:nvPicPr>
          <p:cNvPr id="6" name="Picture 5" descr="http://xamarin.com/content/images/pages/partners/xamarin-premier-partn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3648" y="4901971"/>
            <a:ext cx="936432" cy="4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2629" y="4985717"/>
            <a:ext cx="1270557" cy="36217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69310" y="0"/>
            <a:ext cx="3051417" cy="6994525"/>
          </a:xfrm>
          <a:prstGeom prst="rect">
            <a:avLst/>
          </a:prstGeom>
        </p:spPr>
      </p:pic>
    </p:spTree>
    <p:extLst>
      <p:ext uri="{BB962C8B-B14F-4D97-AF65-F5344CB8AC3E}">
        <p14:creationId xmlns:p14="http://schemas.microsoft.com/office/powerpoint/2010/main" val="335255176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7217A"/>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1444" y="1246109"/>
            <a:ext cx="11887199" cy="2769989"/>
          </a:xfrm>
        </p:spPr>
        <p:txBody>
          <a:bodyPr/>
          <a:lstStyle/>
          <a:p>
            <a:pPr lvl="0"/>
            <a:r>
              <a:rPr lang="es-ES" dirty="0" smtClean="0"/>
              <a:t>Estado del arte</a:t>
            </a:r>
            <a:endParaRPr lang="en-US" dirty="0"/>
          </a:p>
          <a:p>
            <a:pPr lvl="0"/>
            <a:r>
              <a:rPr lang="es-ES" dirty="0" smtClean="0"/>
              <a:t>ASP .</a:t>
            </a:r>
            <a:r>
              <a:rPr lang="es-ES" dirty="0" smtClean="0"/>
              <a:t>NET Core </a:t>
            </a:r>
          </a:p>
          <a:p>
            <a:pPr lvl="0"/>
            <a:r>
              <a:rPr lang="es-ES" dirty="0" smtClean="0"/>
              <a:t>Elementos de cambio principales</a:t>
            </a:r>
            <a:endParaRPr lang="en-US" dirty="0"/>
          </a:p>
          <a:p>
            <a:pPr lvl="0"/>
            <a:r>
              <a:rPr lang="en-US" dirty="0" smtClean="0"/>
              <a:t>Core MVC</a:t>
            </a:r>
            <a:endParaRPr lang="en-US" dirty="0"/>
          </a:p>
        </p:txBody>
      </p:sp>
      <p:sp>
        <p:nvSpPr>
          <p:cNvPr id="3" name="Title 2"/>
          <p:cNvSpPr>
            <a:spLocks noGrp="1"/>
          </p:cNvSpPr>
          <p:nvPr>
            <p:ph type="title"/>
          </p:nvPr>
        </p:nvSpPr>
        <p:spPr/>
        <p:txBody>
          <a:bodyPr/>
          <a:lstStyle/>
          <a:p>
            <a:r>
              <a:rPr lang="es-ES" dirty="0"/>
              <a:t>Agenda</a:t>
            </a:r>
          </a:p>
        </p:txBody>
      </p:sp>
    </p:spTree>
    <p:extLst>
      <p:ext uri="{BB962C8B-B14F-4D97-AF65-F5344CB8AC3E}">
        <p14:creationId xmlns:p14="http://schemas.microsoft.com/office/powerpoint/2010/main" val="211086734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9644" y="2887662"/>
            <a:ext cx="5714206" cy="1335892"/>
          </a:xfrm>
        </p:spPr>
        <p:txBody>
          <a:bodyPr/>
          <a:lstStyle/>
          <a:p>
            <a:r>
              <a:rPr lang="es-ES" dirty="0" smtClean="0"/>
              <a:t>Estado del arte</a:t>
            </a:r>
            <a:endParaRPr lang="en-US" dirty="0"/>
          </a:p>
        </p:txBody>
      </p:sp>
      <p:sp>
        <p:nvSpPr>
          <p:cNvPr id="2" name="Rectangle 1"/>
          <p:cNvSpPr/>
          <p:nvPr/>
        </p:nvSpPr>
        <p:spPr>
          <a:xfrm>
            <a:off x="7472363" y="4716462"/>
            <a:ext cx="10736906" cy="369332"/>
          </a:xfrm>
          <a:prstGeom prst="rect">
            <a:avLst/>
          </a:prstGeom>
        </p:spPr>
        <p:txBody>
          <a:bodyPr wrap="square">
            <a:spAutoFit/>
          </a:bodyPr>
          <a:lstStyle/>
          <a:p>
            <a:r>
              <a:rPr lang="es-ES" dirty="0">
                <a:solidFill>
                  <a:schemeClr val="bg1"/>
                </a:solidFill>
              </a:rPr>
              <a:t>https://</a:t>
            </a:r>
            <a:r>
              <a:rPr lang="es-ES" dirty="0" smtClean="0">
                <a:solidFill>
                  <a:schemeClr val="bg1"/>
                </a:solidFill>
              </a:rPr>
              <a:t>github.com/aspnet/</a:t>
            </a:r>
            <a:r>
              <a:rPr lang="es-ES" dirty="0" smtClean="0"/>
              <a:t>/</a:t>
            </a:r>
            <a:endParaRPr lang="es-ES" dirty="0"/>
          </a:p>
        </p:txBody>
      </p:sp>
      <p:sp>
        <p:nvSpPr>
          <p:cNvPr id="4" name="AutoShape 2" descr="Resultado de imagen de github"/>
          <p:cNvSpPr>
            <a:spLocks noChangeAspect="1" noChangeArrowheads="1"/>
          </p:cNvSpPr>
          <p:nvPr/>
        </p:nvSpPr>
        <p:spPr bwMode="auto">
          <a:xfrm>
            <a:off x="959644" y="1211262"/>
            <a:ext cx="838200" cy="83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363" y="2356119"/>
            <a:ext cx="4800600" cy="2209800"/>
          </a:xfrm>
          <a:prstGeom prst="rect">
            <a:avLst/>
          </a:prstGeom>
        </p:spPr>
      </p:pic>
    </p:spTree>
    <p:extLst>
      <p:ext uri="{BB962C8B-B14F-4D97-AF65-F5344CB8AC3E}">
        <p14:creationId xmlns:p14="http://schemas.microsoft.com/office/powerpoint/2010/main" val="65615504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6787" y="541110"/>
            <a:ext cx="2851550" cy="830997"/>
          </a:xfrm>
          <a:prstGeom prst="rect">
            <a:avLst/>
          </a:prstGeom>
        </p:spPr>
        <p:txBody>
          <a:bodyPr wrap="none">
            <a:spAutoFit/>
          </a:bodyPr>
          <a:lstStyle/>
          <a:p>
            <a:pPr lvl="0"/>
            <a:r>
              <a:rPr lang="es-ES" sz="4800" dirty="0">
                <a:solidFill>
                  <a:schemeClr val="bg1"/>
                </a:solidFill>
              </a:rPr>
              <a:t>.NET Core</a:t>
            </a:r>
            <a:endParaRPr lang="en-US" sz="4800" dirty="0">
              <a:solidFill>
                <a:schemeClr val="bg1"/>
              </a:solidFill>
            </a:endParaRPr>
          </a:p>
        </p:txBody>
      </p:sp>
      <p:sp>
        <p:nvSpPr>
          <p:cNvPr id="9" name="Rectangle 8"/>
          <p:cNvSpPr/>
          <p:nvPr/>
        </p:nvSpPr>
        <p:spPr>
          <a:xfrm>
            <a:off x="197644" y="4167025"/>
            <a:ext cx="3149837" cy="830997"/>
          </a:xfrm>
          <a:prstGeom prst="rect">
            <a:avLst/>
          </a:prstGeom>
        </p:spPr>
        <p:txBody>
          <a:bodyPr wrap="none">
            <a:spAutoFit/>
          </a:bodyPr>
          <a:lstStyle/>
          <a:p>
            <a:pPr lvl="0"/>
            <a:r>
              <a:rPr lang="es-ES" sz="4800" dirty="0" smtClean="0">
                <a:solidFill>
                  <a:schemeClr val="bg1"/>
                </a:solidFill>
              </a:rPr>
              <a:t>ASP .NET 5</a:t>
            </a:r>
            <a:endParaRPr lang="en-US" sz="4800" dirty="0">
              <a:solidFill>
                <a:schemeClr val="bg1"/>
              </a:solidFill>
            </a:endParaRPr>
          </a:p>
        </p:txBody>
      </p:sp>
      <p:sp>
        <p:nvSpPr>
          <p:cNvPr id="10" name="Rectangle 9"/>
          <p:cNvSpPr/>
          <p:nvPr/>
        </p:nvSpPr>
        <p:spPr>
          <a:xfrm>
            <a:off x="1621199" y="5665335"/>
            <a:ext cx="4385752" cy="830997"/>
          </a:xfrm>
          <a:prstGeom prst="rect">
            <a:avLst/>
          </a:prstGeom>
        </p:spPr>
        <p:txBody>
          <a:bodyPr wrap="none">
            <a:spAutoFit/>
          </a:bodyPr>
          <a:lstStyle/>
          <a:p>
            <a:pPr lvl="0"/>
            <a:r>
              <a:rPr lang="es-ES" sz="4800" dirty="0" smtClean="0">
                <a:solidFill>
                  <a:schemeClr val="bg1"/>
                </a:solidFill>
              </a:rPr>
              <a:t>ASP .NET </a:t>
            </a:r>
            <a:r>
              <a:rPr lang="es-ES" sz="4800" dirty="0" err="1" smtClean="0">
                <a:solidFill>
                  <a:schemeClr val="bg1"/>
                </a:solidFill>
              </a:rPr>
              <a:t>vNext</a:t>
            </a:r>
            <a:endParaRPr lang="en-US" sz="4800" dirty="0">
              <a:solidFill>
                <a:schemeClr val="bg1"/>
              </a:solidFill>
            </a:endParaRPr>
          </a:p>
        </p:txBody>
      </p:sp>
      <p:sp>
        <p:nvSpPr>
          <p:cNvPr id="11" name="Rectangle 10"/>
          <p:cNvSpPr/>
          <p:nvPr/>
        </p:nvSpPr>
        <p:spPr>
          <a:xfrm>
            <a:off x="1521547" y="2156937"/>
            <a:ext cx="1989519" cy="1569660"/>
          </a:xfrm>
          <a:prstGeom prst="rect">
            <a:avLst/>
          </a:prstGeom>
        </p:spPr>
        <p:txBody>
          <a:bodyPr wrap="none">
            <a:spAutoFit/>
          </a:bodyPr>
          <a:lstStyle/>
          <a:p>
            <a:pPr lvl="0"/>
            <a:r>
              <a:rPr lang="es-ES" sz="4800" dirty="0" smtClean="0">
                <a:solidFill>
                  <a:schemeClr val="bg1"/>
                </a:solidFill>
              </a:rPr>
              <a:t>MVC 6</a:t>
            </a:r>
          </a:p>
          <a:p>
            <a:pPr lvl="0"/>
            <a:endParaRPr lang="en-US" sz="4800" dirty="0">
              <a:solidFill>
                <a:schemeClr val="bg1"/>
              </a:solidFill>
            </a:endParaRPr>
          </a:p>
        </p:txBody>
      </p:sp>
      <p:sp>
        <p:nvSpPr>
          <p:cNvPr id="12" name="Rectangle 11"/>
          <p:cNvSpPr/>
          <p:nvPr/>
        </p:nvSpPr>
        <p:spPr>
          <a:xfrm>
            <a:off x="6446044" y="587277"/>
            <a:ext cx="2012089" cy="1569660"/>
          </a:xfrm>
          <a:prstGeom prst="rect">
            <a:avLst/>
          </a:prstGeom>
        </p:spPr>
        <p:txBody>
          <a:bodyPr wrap="none">
            <a:spAutoFit/>
          </a:bodyPr>
          <a:lstStyle/>
          <a:p>
            <a:pPr lvl="0"/>
            <a:r>
              <a:rPr lang="es-ES" sz="4800" dirty="0" smtClean="0">
                <a:solidFill>
                  <a:schemeClr val="bg1"/>
                </a:solidFill>
              </a:rPr>
              <a:t>DNVM</a:t>
            </a:r>
          </a:p>
          <a:p>
            <a:pPr lvl="0"/>
            <a:endParaRPr lang="en-US" sz="4800" dirty="0">
              <a:solidFill>
                <a:schemeClr val="bg1"/>
              </a:solidFill>
            </a:endParaRPr>
          </a:p>
        </p:txBody>
      </p:sp>
      <p:sp>
        <p:nvSpPr>
          <p:cNvPr id="13" name="Rectangle 12"/>
          <p:cNvSpPr/>
          <p:nvPr/>
        </p:nvSpPr>
        <p:spPr>
          <a:xfrm>
            <a:off x="9309068" y="1211262"/>
            <a:ext cx="2496068" cy="1569660"/>
          </a:xfrm>
          <a:prstGeom prst="rect">
            <a:avLst/>
          </a:prstGeom>
        </p:spPr>
        <p:txBody>
          <a:bodyPr wrap="none">
            <a:spAutoFit/>
          </a:bodyPr>
          <a:lstStyle/>
          <a:p>
            <a:pPr lvl="0"/>
            <a:r>
              <a:rPr lang="es-ES" sz="4800" dirty="0" err="1" smtClean="0">
                <a:solidFill>
                  <a:schemeClr val="bg1"/>
                </a:solidFill>
              </a:rPr>
              <a:t>CoreCLR</a:t>
            </a:r>
            <a:endParaRPr lang="es-ES" sz="4800" dirty="0" smtClean="0">
              <a:solidFill>
                <a:schemeClr val="bg1"/>
              </a:solidFill>
            </a:endParaRPr>
          </a:p>
          <a:p>
            <a:pPr lvl="0"/>
            <a:endParaRPr lang="en-US" sz="4800" dirty="0">
              <a:solidFill>
                <a:schemeClr val="bg1"/>
              </a:solidFill>
            </a:endParaRPr>
          </a:p>
        </p:txBody>
      </p:sp>
      <p:sp>
        <p:nvSpPr>
          <p:cNvPr id="14" name="Rectangle 13"/>
          <p:cNvSpPr/>
          <p:nvPr/>
        </p:nvSpPr>
        <p:spPr>
          <a:xfrm>
            <a:off x="8866512" y="4880505"/>
            <a:ext cx="2997937" cy="1569660"/>
          </a:xfrm>
          <a:prstGeom prst="rect">
            <a:avLst/>
          </a:prstGeom>
        </p:spPr>
        <p:txBody>
          <a:bodyPr wrap="none">
            <a:spAutoFit/>
          </a:bodyPr>
          <a:lstStyle/>
          <a:p>
            <a:pPr lvl="0"/>
            <a:r>
              <a:rPr lang="es-ES" sz="4800" dirty="0" err="1">
                <a:solidFill>
                  <a:schemeClr val="bg1"/>
                </a:solidFill>
              </a:rPr>
              <a:t>d</a:t>
            </a:r>
            <a:r>
              <a:rPr lang="es-ES" sz="4800" dirty="0" err="1" smtClean="0">
                <a:solidFill>
                  <a:schemeClr val="bg1"/>
                </a:solidFill>
              </a:rPr>
              <a:t>otnet</a:t>
            </a:r>
            <a:r>
              <a:rPr lang="es-ES" sz="4800" dirty="0" smtClean="0">
                <a:solidFill>
                  <a:schemeClr val="bg1"/>
                </a:solidFill>
              </a:rPr>
              <a:t> CLI</a:t>
            </a:r>
          </a:p>
          <a:p>
            <a:pPr lvl="0"/>
            <a:endParaRPr lang="en-US" sz="4800" dirty="0">
              <a:solidFill>
                <a:schemeClr val="bg1"/>
              </a:solidFill>
            </a:endParaRPr>
          </a:p>
        </p:txBody>
      </p:sp>
      <p:sp>
        <p:nvSpPr>
          <p:cNvPr id="15" name="Rectangle 14"/>
          <p:cNvSpPr/>
          <p:nvPr/>
        </p:nvSpPr>
        <p:spPr>
          <a:xfrm>
            <a:off x="3936534" y="2708154"/>
            <a:ext cx="5675015" cy="2215991"/>
          </a:xfrm>
          <a:prstGeom prst="rect">
            <a:avLst/>
          </a:prstGeom>
        </p:spPr>
        <p:txBody>
          <a:bodyPr wrap="none">
            <a:spAutoFit/>
          </a:bodyPr>
          <a:lstStyle/>
          <a:p>
            <a:pPr lvl="0"/>
            <a:r>
              <a:rPr lang="es-ES" sz="13800" dirty="0" smtClean="0">
                <a:solidFill>
                  <a:schemeClr val="accent4">
                    <a:lumMod val="60000"/>
                    <a:lumOff val="40000"/>
                  </a:schemeClr>
                </a:solidFill>
              </a:rPr>
              <a:t>WTF!!!!</a:t>
            </a:r>
            <a:endParaRPr lang="en-US" sz="13800" dirty="0">
              <a:solidFill>
                <a:schemeClr val="accent4">
                  <a:lumMod val="60000"/>
                  <a:lumOff val="40000"/>
                </a:schemeClr>
              </a:solidFill>
            </a:endParaRPr>
          </a:p>
        </p:txBody>
      </p:sp>
    </p:spTree>
    <p:extLst>
      <p:ext uri="{BB962C8B-B14F-4D97-AF65-F5344CB8AC3E}">
        <p14:creationId xmlns:p14="http://schemas.microsoft.com/office/powerpoint/2010/main" val="390348336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07" y="1212859"/>
            <a:ext cx="11885683" cy="1415772"/>
          </a:xfrm>
        </p:spPr>
        <p:txBody>
          <a:bodyPr/>
          <a:lstStyle/>
          <a:p>
            <a:endParaRPr lang="es-ES" dirty="0" smtClean="0"/>
          </a:p>
          <a:p>
            <a:endParaRPr lang="es-ES" dirty="0" smtClean="0"/>
          </a:p>
        </p:txBody>
      </p:sp>
      <p:sp>
        <p:nvSpPr>
          <p:cNvPr id="3" name="Title 2"/>
          <p:cNvSpPr>
            <a:spLocks noGrp="1"/>
          </p:cNvSpPr>
          <p:nvPr>
            <p:ph type="title"/>
          </p:nvPr>
        </p:nvSpPr>
        <p:spPr/>
        <p:txBody>
          <a:bodyPr/>
          <a:lstStyle/>
          <a:p>
            <a:r>
              <a:rPr lang="es-ES" dirty="0" smtClean="0"/>
              <a:t>¿Core?</a:t>
            </a:r>
            <a:endParaRPr lang="en-US" dirty="0"/>
          </a:p>
        </p:txBody>
      </p:sp>
      <p:graphicFrame>
        <p:nvGraphicFramePr>
          <p:cNvPr id="6" name="Diagram 5"/>
          <p:cNvGraphicFramePr/>
          <p:nvPr>
            <p:extLst>
              <p:ext uri="{D42A27DB-BD31-4B8C-83A1-F6EECF244321}">
                <p14:modId xmlns:p14="http://schemas.microsoft.com/office/powerpoint/2010/main" val="3661988504"/>
              </p:ext>
            </p:extLst>
          </p:nvPr>
        </p:nvGraphicFramePr>
        <p:xfrm>
          <a:off x="306853" y="1439862"/>
          <a:ext cx="8289925"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9113044" y="1912807"/>
            <a:ext cx="2924175" cy="3362325"/>
          </a:xfrm>
          <a:prstGeom prst="rect">
            <a:avLst/>
          </a:prstGeom>
        </p:spPr>
      </p:pic>
      <p:sp>
        <p:nvSpPr>
          <p:cNvPr id="7" name="Text Placeholder 1"/>
          <p:cNvSpPr txBox="1">
            <a:spLocks/>
          </p:cNvSpPr>
          <p:nvPr/>
        </p:nvSpPr>
        <p:spPr>
          <a:xfrm>
            <a:off x="427007" y="1365259"/>
            <a:ext cx="11885683" cy="1415772"/>
          </a:xfrm>
          <a:prstGeom prst="rect">
            <a:avLst/>
          </a:prstGeom>
        </p:spPr>
        <p:txBody>
          <a:bodyPr vert="horz" wrap="square" lIns="146304" tIns="91440" rIns="146304" bIns="91440" rtlCol="0">
            <a:spAutoFit/>
          </a:bodyPr>
          <a:lst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smtClean="0"/>
          </a:p>
          <a:p>
            <a:endParaRPr lang="es-ES" dirty="0" smtClean="0"/>
          </a:p>
        </p:txBody>
      </p:sp>
      <p:sp>
        <p:nvSpPr>
          <p:cNvPr id="4" name="Rectangle 3"/>
          <p:cNvSpPr/>
          <p:nvPr/>
        </p:nvSpPr>
        <p:spPr>
          <a:xfrm>
            <a:off x="8215463" y="245284"/>
            <a:ext cx="4219425" cy="461665"/>
          </a:xfrm>
          <a:prstGeom prst="rect">
            <a:avLst/>
          </a:prstGeom>
        </p:spPr>
        <p:txBody>
          <a:bodyPr wrap="none">
            <a:spAutoFit/>
          </a:bodyPr>
          <a:lstStyle/>
          <a:p>
            <a:r>
              <a:rPr lang="es-ES" sz="2400" dirty="0">
                <a:solidFill>
                  <a:schemeClr val="accent3">
                    <a:lumMod val="50000"/>
                  </a:schemeClr>
                </a:solidFill>
              </a:rPr>
              <a:t>https://dotnet.github.io/docs</a:t>
            </a:r>
            <a:r>
              <a:rPr lang="es-ES" dirty="0"/>
              <a:t>/</a:t>
            </a:r>
          </a:p>
        </p:txBody>
      </p:sp>
    </p:spTree>
    <p:extLst>
      <p:ext uri="{BB962C8B-B14F-4D97-AF65-F5344CB8AC3E}">
        <p14:creationId xmlns:p14="http://schemas.microsoft.com/office/powerpoint/2010/main" val="36024394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ASP .NET Core MVC</a:t>
            </a:r>
            <a:endParaRPr lang="en-US" dirty="0">
              <a:solidFill>
                <a:schemeClr val="bg1"/>
              </a:solidFill>
            </a:endParaRPr>
          </a:p>
        </p:txBody>
      </p:sp>
      <p:sp>
        <p:nvSpPr>
          <p:cNvPr id="4" name="Rectangle 3"/>
          <p:cNvSpPr/>
          <p:nvPr/>
        </p:nvSpPr>
        <p:spPr>
          <a:xfrm>
            <a:off x="7815506" y="3202670"/>
            <a:ext cx="3531219" cy="973101"/>
          </a:xfrm>
          <a:prstGeom prst="rect">
            <a:avLst/>
          </a:prstGeom>
        </p:spPr>
        <p:txBody>
          <a:bodyPr wrap="none">
            <a:spAutoFit/>
          </a:bodyPr>
          <a:lstStyle/>
          <a:p>
            <a:pPr defTabSz="932563"/>
            <a:r>
              <a:rPr lang="en-US" sz="2800" dirty="0">
                <a:solidFill>
                  <a:srgbClr val="FFFFFF"/>
                </a:solidFill>
              </a:rPr>
              <a:t>Choose your Editors </a:t>
            </a:r>
          </a:p>
          <a:p>
            <a:pPr defTabSz="932563"/>
            <a:r>
              <a:rPr lang="en-US" sz="2800" dirty="0">
                <a:solidFill>
                  <a:srgbClr val="FFFFFF"/>
                </a:solidFill>
              </a:rPr>
              <a:t>and Tools</a:t>
            </a:r>
          </a:p>
        </p:txBody>
      </p:sp>
      <p:sp>
        <p:nvSpPr>
          <p:cNvPr id="9" name="Rectangle 8"/>
          <p:cNvSpPr/>
          <p:nvPr/>
        </p:nvSpPr>
        <p:spPr>
          <a:xfrm>
            <a:off x="1960932" y="4509201"/>
            <a:ext cx="3175332" cy="973101"/>
          </a:xfrm>
          <a:prstGeom prst="rect">
            <a:avLst/>
          </a:prstGeom>
        </p:spPr>
        <p:txBody>
          <a:bodyPr wrap="none">
            <a:spAutoFit/>
          </a:bodyPr>
          <a:lstStyle/>
          <a:p>
            <a:pPr defTabSz="932563"/>
            <a:r>
              <a:rPr lang="en-US" sz="2800" dirty="0">
                <a:solidFill>
                  <a:srgbClr val="FFFFFF"/>
                </a:solidFill>
              </a:rPr>
              <a:t>Open Source </a:t>
            </a:r>
            <a:br>
              <a:rPr lang="en-US" sz="2800" dirty="0">
                <a:solidFill>
                  <a:srgbClr val="FFFFFF"/>
                </a:solidFill>
              </a:rPr>
            </a:br>
            <a:r>
              <a:rPr lang="en-US" sz="2800" dirty="0">
                <a:solidFill>
                  <a:srgbClr val="FFFFFF"/>
                </a:solidFill>
              </a:rPr>
              <a:t>with Contributions</a:t>
            </a:r>
          </a:p>
        </p:txBody>
      </p:sp>
      <p:sp>
        <p:nvSpPr>
          <p:cNvPr id="13" name="Rectangle 12"/>
          <p:cNvSpPr/>
          <p:nvPr/>
        </p:nvSpPr>
        <p:spPr>
          <a:xfrm>
            <a:off x="7753268" y="4758633"/>
            <a:ext cx="2584473" cy="533636"/>
          </a:xfrm>
          <a:prstGeom prst="rect">
            <a:avLst/>
          </a:prstGeom>
        </p:spPr>
        <p:txBody>
          <a:bodyPr wrap="none">
            <a:spAutoFit/>
          </a:bodyPr>
          <a:lstStyle/>
          <a:p>
            <a:pPr defTabSz="932563"/>
            <a:r>
              <a:rPr lang="en-US" sz="2800" dirty="0">
                <a:solidFill>
                  <a:srgbClr val="FFFFFF"/>
                </a:solidFill>
              </a:rPr>
              <a:t>Cross-Platform</a:t>
            </a:r>
          </a:p>
        </p:txBody>
      </p:sp>
      <p:grpSp>
        <p:nvGrpSpPr>
          <p:cNvPr id="6" name="Group 5"/>
          <p:cNvGrpSpPr/>
          <p:nvPr/>
        </p:nvGrpSpPr>
        <p:grpSpPr>
          <a:xfrm>
            <a:off x="6825653" y="4665200"/>
            <a:ext cx="666062" cy="651687"/>
            <a:chOff x="2314492" y="1943117"/>
            <a:chExt cx="448053" cy="446532"/>
          </a:xfrm>
        </p:grpSpPr>
        <p:pic>
          <p:nvPicPr>
            <p:cNvPr id="23"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a:grpSpLocks noChangeAspect="1"/>
            </p:cNvGrpSpPr>
            <p:nvPr/>
          </p:nvGrpSpPr>
          <p:grpSpPr bwMode="auto">
            <a:xfrm>
              <a:off x="2314492" y="2130536"/>
              <a:ext cx="197134" cy="235237"/>
              <a:chOff x="3485" y="1766"/>
              <a:chExt cx="745" cy="889"/>
            </a:xfrm>
          </p:grpSpPr>
          <p:sp>
            <p:nvSpPr>
              <p:cNvPr id="27" name="Freeform 26"/>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14187">
                  <a:defRPr/>
                </a:pPr>
                <a:endParaRPr lang="en-US" sz="2000" kern="0">
                  <a:solidFill>
                    <a:srgbClr val="000000"/>
                  </a:solidFill>
                </a:endParaRPr>
              </a:p>
            </p:txBody>
          </p:sp>
          <p:sp>
            <p:nvSpPr>
              <p:cNvPr id="28" name="Freeform 27"/>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14187">
                  <a:defRPr/>
                </a:pPr>
                <a:endParaRPr lang="en-US" sz="2000" kern="0">
                  <a:solidFill>
                    <a:srgbClr val="000000"/>
                  </a:solidFill>
                </a:endParaRPr>
              </a:p>
            </p:txBody>
          </p:sp>
        </p:grpSp>
      </p:grpSp>
      <p:sp>
        <p:nvSpPr>
          <p:cNvPr id="29" name="Freeform 110"/>
          <p:cNvSpPr>
            <a:spLocks noEditPoints="1"/>
          </p:cNvSpPr>
          <p:nvPr/>
        </p:nvSpPr>
        <p:spPr bwMode="black">
          <a:xfrm>
            <a:off x="6972179" y="3514734"/>
            <a:ext cx="379771" cy="37608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563"/>
            <a:endParaRPr lang="en-US" sz="2000">
              <a:solidFill>
                <a:srgbClr val="FFFFFF"/>
              </a:solidFill>
            </a:endParaRPr>
          </a:p>
        </p:txBody>
      </p:sp>
      <p:sp>
        <p:nvSpPr>
          <p:cNvPr id="3" name="Rectangle 2"/>
          <p:cNvSpPr/>
          <p:nvPr/>
        </p:nvSpPr>
        <p:spPr>
          <a:xfrm>
            <a:off x="1019523" y="4748022"/>
            <a:ext cx="758927" cy="470855"/>
          </a:xfrm>
          <a:prstGeom prst="rect">
            <a:avLst/>
          </a:prstGeom>
        </p:spPr>
        <p:txBody>
          <a:bodyPr wrap="none">
            <a:spAutoFit/>
          </a:bodyPr>
          <a:lstStyle/>
          <a:p>
            <a:pPr defTabSz="932563"/>
            <a:r>
              <a:rPr lang="en-US" sz="2400" dirty="0">
                <a:solidFill>
                  <a:srgbClr val="FFFFFF"/>
                </a:solidFill>
              </a:rPr>
              <a:t>OSS</a:t>
            </a:r>
          </a:p>
        </p:txBody>
      </p:sp>
      <p:sp>
        <p:nvSpPr>
          <p:cNvPr id="24" name="Rectangle 23"/>
          <p:cNvSpPr/>
          <p:nvPr/>
        </p:nvSpPr>
        <p:spPr>
          <a:xfrm>
            <a:off x="1879838" y="3202670"/>
            <a:ext cx="4488691" cy="973101"/>
          </a:xfrm>
          <a:prstGeom prst="rect">
            <a:avLst/>
          </a:prstGeom>
        </p:spPr>
        <p:txBody>
          <a:bodyPr wrap="none">
            <a:spAutoFit/>
          </a:bodyPr>
          <a:lstStyle/>
          <a:p>
            <a:pPr defTabSz="932563"/>
            <a:r>
              <a:rPr lang="en-US" sz="2800" dirty="0">
                <a:solidFill>
                  <a:srgbClr val="FFFFFF"/>
                </a:solidFill>
              </a:rPr>
              <a:t>Seamless transition </a:t>
            </a:r>
            <a:br>
              <a:rPr lang="en-US" sz="2800" dirty="0">
                <a:solidFill>
                  <a:srgbClr val="FFFFFF"/>
                </a:solidFill>
              </a:rPr>
            </a:br>
            <a:r>
              <a:rPr lang="en-US" sz="2800" dirty="0">
                <a:solidFill>
                  <a:srgbClr val="FFFFFF"/>
                </a:solidFill>
              </a:rPr>
              <a:t>from on-premises to cloud</a:t>
            </a:r>
          </a:p>
        </p:txBody>
      </p:sp>
      <p:sp>
        <p:nvSpPr>
          <p:cNvPr id="35" name="Rectangle 34"/>
          <p:cNvSpPr/>
          <p:nvPr/>
        </p:nvSpPr>
        <p:spPr>
          <a:xfrm>
            <a:off x="7753267" y="2130265"/>
            <a:ext cx="4353320" cy="533636"/>
          </a:xfrm>
          <a:prstGeom prst="rect">
            <a:avLst/>
          </a:prstGeom>
        </p:spPr>
        <p:txBody>
          <a:bodyPr wrap="none">
            <a:spAutoFit/>
          </a:bodyPr>
          <a:lstStyle/>
          <a:p>
            <a:pPr defTabSz="932563"/>
            <a:r>
              <a:rPr lang="en-US" sz="2800" dirty="0">
                <a:solidFill>
                  <a:srgbClr val="FFFFFF"/>
                </a:solidFill>
              </a:rPr>
              <a:t>Faster Development Cycle</a:t>
            </a:r>
          </a:p>
        </p:txBody>
      </p:sp>
      <p:sp>
        <p:nvSpPr>
          <p:cNvPr id="36" name="Rectangle 35"/>
          <p:cNvSpPr/>
          <p:nvPr/>
        </p:nvSpPr>
        <p:spPr>
          <a:xfrm>
            <a:off x="1897298" y="2117401"/>
            <a:ext cx="2687997" cy="533636"/>
          </a:xfrm>
          <a:prstGeom prst="rect">
            <a:avLst/>
          </a:prstGeom>
        </p:spPr>
        <p:txBody>
          <a:bodyPr wrap="none">
            <a:spAutoFit/>
          </a:bodyPr>
          <a:lstStyle/>
          <a:p>
            <a:pPr defTabSz="932563"/>
            <a:r>
              <a:rPr lang="en-US" sz="2800" dirty="0">
                <a:solidFill>
                  <a:srgbClr val="FFFFFF"/>
                </a:solidFill>
              </a:rPr>
              <a:t>Totally Modular</a:t>
            </a:r>
          </a:p>
        </p:txBody>
      </p:sp>
      <p:sp>
        <p:nvSpPr>
          <p:cNvPr id="39" name="Freeform 58"/>
          <p:cNvSpPr>
            <a:spLocks noEditPoints="1"/>
          </p:cNvSpPr>
          <p:nvPr/>
        </p:nvSpPr>
        <p:spPr bwMode="black">
          <a:xfrm>
            <a:off x="7026022" y="2096534"/>
            <a:ext cx="426323" cy="55032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defTabSz="932563"/>
            <a:endParaRPr lang="en-US">
              <a:solidFill>
                <a:srgbClr val="FFFFFF"/>
              </a:solidFill>
            </a:endParaRPr>
          </a:p>
        </p:txBody>
      </p:sp>
      <p:sp>
        <p:nvSpPr>
          <p:cNvPr id="42" name="Freeform 8"/>
          <p:cNvSpPr>
            <a:spLocks noEditPoints="1"/>
          </p:cNvSpPr>
          <p:nvPr/>
        </p:nvSpPr>
        <p:spPr bwMode="black">
          <a:xfrm>
            <a:off x="1094852" y="2110055"/>
            <a:ext cx="604404" cy="553004"/>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defTabSz="932563"/>
            <a:endParaRPr lang="en-US">
              <a:solidFill>
                <a:srgbClr val="FFFFFF"/>
              </a:solidFill>
            </a:endParaRPr>
          </a:p>
        </p:txBody>
      </p:sp>
      <p:sp>
        <p:nvSpPr>
          <p:cNvPr id="31" name="Freeform 5"/>
          <p:cNvSpPr>
            <a:spLocks noEditPoints="1"/>
          </p:cNvSpPr>
          <p:nvPr/>
        </p:nvSpPr>
        <p:spPr bwMode="auto">
          <a:xfrm>
            <a:off x="4752731" y="5815732"/>
            <a:ext cx="878723" cy="8371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solidFill>
              <a:srgbClr val="FFFFFF"/>
            </a:solidFill>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32" name="Freeform 35"/>
          <p:cNvSpPr>
            <a:spLocks/>
          </p:cNvSpPr>
          <p:nvPr/>
        </p:nvSpPr>
        <p:spPr bwMode="black">
          <a:xfrm>
            <a:off x="4939542" y="5950797"/>
            <a:ext cx="558903" cy="513194"/>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defTabSz="932563"/>
            <a:endParaRPr lang="en-US" sz="1599">
              <a:solidFill>
                <a:srgbClr val="FFFFFF"/>
              </a:solidFill>
            </a:endParaRPr>
          </a:p>
        </p:txBody>
      </p:sp>
      <p:sp>
        <p:nvSpPr>
          <p:cNvPr id="33" name="Rectangle 32"/>
          <p:cNvSpPr/>
          <p:nvPr/>
        </p:nvSpPr>
        <p:spPr>
          <a:xfrm>
            <a:off x="5764464" y="5850440"/>
            <a:ext cx="1179035" cy="784628"/>
          </a:xfrm>
          <a:prstGeom prst="rect">
            <a:avLst/>
          </a:prstGeom>
        </p:spPr>
        <p:txBody>
          <a:bodyPr wrap="none">
            <a:spAutoFit/>
          </a:bodyPr>
          <a:lstStyle/>
          <a:p>
            <a:pPr defTabSz="932563"/>
            <a:r>
              <a:rPr lang="en-US" sz="4399" dirty="0">
                <a:solidFill>
                  <a:srgbClr val="FFFFFF"/>
                </a:solidFill>
              </a:rPr>
              <a:t>Fast</a:t>
            </a:r>
          </a:p>
        </p:txBody>
      </p:sp>
      <p:sp>
        <p:nvSpPr>
          <p:cNvPr id="43" name="Freeform 13"/>
          <p:cNvSpPr>
            <a:spLocks noChangeAspect="1" noEditPoints="1"/>
          </p:cNvSpPr>
          <p:nvPr/>
        </p:nvSpPr>
        <p:spPr bwMode="auto">
          <a:xfrm>
            <a:off x="879364" y="3238020"/>
            <a:ext cx="899086" cy="90239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smtClean="0">
              <a:ln>
                <a:noFill/>
              </a:ln>
              <a:solidFill>
                <a:srgbClr val="FFFFFF"/>
              </a:solidFill>
              <a:effectLst/>
              <a:uLnTx/>
              <a:uFillTx/>
            </a:endParaRPr>
          </a:p>
        </p:txBody>
      </p:sp>
    </p:spTree>
    <p:extLst>
      <p:ext uri="{BB962C8B-B14F-4D97-AF65-F5344CB8AC3E}">
        <p14:creationId xmlns:p14="http://schemas.microsoft.com/office/powerpoint/2010/main" val="387053147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2.xml><?xml version="1.0" encoding="utf-8"?>
<Control xmlns="http://schemas.microsoft.com/VisualStudio/2011/storyboarding/control">
  <Id Name="efe5a390-2970-49e9-af59-9713de369ad9" Revision="1" Stencil="System.MyShapes" StencilVersion="1.0"/>
</Control>
</file>

<file path=customXml/item3.xml><?xml version="1.0" encoding="utf-8"?>
<Control xmlns="http://schemas.microsoft.com/VisualStudio/2011/storyboarding/control">
  <Id Name="efe5a390-2970-49e9-af59-9713de369ad9"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ac9eeb9d9b9ba19d34f79db8b3e24ee8">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201ee68f6898ad23f8753cba542e5bc7"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purl.org/dc/dcmitype/"/>
    <ds:schemaRef ds:uri="http://schemas.microsoft.com/office/2006/metadata/properties"/>
    <ds:schemaRef ds:uri="2b2dfeed-2da1-4ef4-b600-f5543001ef98"/>
    <ds:schemaRef ds:uri="http://purl.org/dc/elements/1.1/"/>
    <ds:schemaRef ds:uri="http://www.w3.org/XML/1998/namespace"/>
    <ds:schemaRef ds:uri="http://schemas.microsoft.com/office/infopath/2007/PartnerControls"/>
    <ds:schemaRef ds:uri="http://schemas.openxmlformats.org/package/2006/metadata/core-properties"/>
    <ds:schemaRef ds:uri="ed015050-a57a-4d39-9cd8-b09b64473eb7"/>
  </ds:schemaRefs>
</ds:datastoreItem>
</file>

<file path=customXml/itemProps2.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customXml/itemProps3.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customXml/itemProps4.xml><?xml version="1.0" encoding="utf-8"?>
<ds:datastoreItem xmlns:ds="http://schemas.openxmlformats.org/officeDocument/2006/customXml" ds:itemID="{E2D80EEE-13AE-464A-A252-3E3C532E44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Template>
  <TotalTime>2605</TotalTime>
  <Words>1427</Words>
  <Application>Microsoft Office PowerPoint</Application>
  <PresentationFormat>Custom</PresentationFormat>
  <Paragraphs>331</Paragraphs>
  <Slides>36</Slides>
  <Notes>20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ＭＳ Ｐゴシック</vt:lpstr>
      <vt:lpstr>Arial</vt:lpstr>
      <vt:lpstr>Avenir LT Pro 45 Book</vt:lpstr>
      <vt:lpstr>Calibri</vt:lpstr>
      <vt:lpstr>Calibri Light</vt:lpstr>
      <vt:lpstr>Consolas</vt:lpstr>
      <vt:lpstr>Segoe UI</vt:lpstr>
      <vt:lpstr>Segoe UI Light</vt:lpstr>
      <vt:lpstr>Segoe UI Semilight</vt:lpstr>
      <vt:lpstr>Wingdings</vt:lpstr>
      <vt:lpstr>5-30629_Build_Template_WHITE</vt:lpstr>
      <vt:lpstr>Office Theme</vt:lpstr>
      <vt:lpstr>1_TechEd 2014 Dk Blue</vt:lpstr>
      <vt:lpstr>PowerPoint Presentation</vt:lpstr>
      <vt:lpstr>“Hola!” ASP .NET  Core MVC</vt:lpstr>
      <vt:lpstr>PowerPoint Presentation</vt:lpstr>
      <vt:lpstr>PowerPoint Presentation</vt:lpstr>
      <vt:lpstr>Agenda</vt:lpstr>
      <vt:lpstr>Estado del arte</vt:lpstr>
      <vt:lpstr>PowerPoint Presentation</vt:lpstr>
      <vt:lpstr>¿Core?</vt:lpstr>
      <vt:lpstr>ASP .NET Core MVC</vt:lpstr>
      <vt:lpstr>ASP .NET Core MVC – Current Setup</vt:lpstr>
      <vt:lpstr>ASP .NET Core </vt:lpstr>
      <vt:lpstr>Talk is cheap …show me the code! </vt:lpstr>
      <vt:lpstr>ASP.NET Core 1.0</vt:lpstr>
      <vt:lpstr>ASP.NET Core 1.0</vt:lpstr>
      <vt:lpstr>ASP.NET Core 1.0</vt:lpstr>
      <vt:lpstr>Talk is cheap …show me the code! </vt:lpstr>
      <vt:lpstr>Elementos de cambio principales:   Configuración</vt:lpstr>
      <vt:lpstr>ASP.NET Core 1.0</vt:lpstr>
      <vt:lpstr>ASP.NET Core 1.0</vt:lpstr>
      <vt:lpstr>Elementos de cambio principales:   Logging</vt:lpstr>
      <vt:lpstr>ASP.NET Core 1.0</vt:lpstr>
      <vt:lpstr>ASP.NET Core 1.0</vt:lpstr>
      <vt:lpstr>Elementos de cambio principales:   Hosting</vt:lpstr>
      <vt:lpstr>ASP.NET Core 1.0</vt:lpstr>
      <vt:lpstr>ASP.NET Core 1.0</vt:lpstr>
      <vt:lpstr>Talk is cheap …show me the code! </vt:lpstr>
      <vt:lpstr>Core MVC </vt:lpstr>
      <vt:lpstr>ASP .NET Core MVC</vt:lpstr>
      <vt:lpstr>ASP .NET Core MVC</vt:lpstr>
      <vt:lpstr>ASP .NET Core MVC</vt:lpstr>
      <vt:lpstr>ASP .NET Core MVC</vt:lpstr>
      <vt:lpstr>ASP .NET Core MVC</vt:lpstr>
      <vt:lpstr>ASP .NET Core MVC</vt:lpstr>
      <vt:lpstr>Talk is cheap …show me the code! </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2015</dc:subject>
  <dc:creator>Andrew Clinick</dc:creator>
  <cp:keywords>Build 2015</cp:keywords>
  <dc:description>Template: Mitchell Derrey, Silver Fox Productions
Formatting: 
Audience Type:</dc:description>
  <cp:lastModifiedBy>Unai Zorrilla Castro</cp:lastModifiedBy>
  <cp:revision>249</cp:revision>
  <dcterms:created xsi:type="dcterms:W3CDTF">2015-04-07T19:39:07Z</dcterms:created>
  <dcterms:modified xsi:type="dcterms:W3CDTF">2016-02-22T16:25:29Z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ies>
</file>